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8" r:id="rId1"/>
  </p:sldMasterIdLst>
  <p:notesMasterIdLst>
    <p:notesMasterId r:id="rId22"/>
  </p:notesMasterIdLst>
  <p:handoutMasterIdLst>
    <p:handoutMasterId r:id="rId23"/>
  </p:handoutMasterIdLst>
  <p:sldIdLst>
    <p:sldId id="256" r:id="rId2"/>
    <p:sldId id="348" r:id="rId3"/>
    <p:sldId id="279" r:id="rId4"/>
    <p:sldId id="313" r:id="rId5"/>
    <p:sldId id="316" r:id="rId6"/>
    <p:sldId id="283" r:id="rId7"/>
    <p:sldId id="332" r:id="rId8"/>
    <p:sldId id="330" r:id="rId9"/>
    <p:sldId id="331" r:id="rId10"/>
    <p:sldId id="333" r:id="rId11"/>
    <p:sldId id="336" r:id="rId12"/>
    <p:sldId id="346" r:id="rId13"/>
    <p:sldId id="347" r:id="rId14"/>
    <p:sldId id="342" r:id="rId15"/>
    <p:sldId id="337" r:id="rId16"/>
    <p:sldId id="343" r:id="rId17"/>
    <p:sldId id="339" r:id="rId18"/>
    <p:sldId id="344" r:id="rId19"/>
    <p:sldId id="349" r:id="rId20"/>
    <p:sldId id="35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471" autoAdjust="0"/>
    <p:restoredTop sz="88099" autoAdjust="0"/>
  </p:normalViewPr>
  <p:slideViewPr>
    <p:cSldViewPr snapToGrid="0" snapToObjects="1">
      <p:cViewPr>
        <p:scale>
          <a:sx n="70" d="100"/>
          <a:sy n="70" d="100"/>
        </p:scale>
        <p:origin x="-1152" y="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789CE3-E310-4347-B4CB-63AAA3872A41}" type="datetimeFigureOut">
              <a:rPr lang="en-US" smtClean="0"/>
              <a:pPr/>
              <a:t>8/25/2017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9D1CA74-2CD3-C240-A2D2-62ADA5F1D1C7}" type="slidenum">
              <a:rPr lang="en-US" smtClean="0"/>
              <a:pPr/>
              <a:t>‹#›</a:t>
            </a:fld>
            <a:endParaRPr lang="en-US"/>
          </a:p>
        </p:txBody>
      </p:sp>
    </p:spTree>
    <p:extLst>
      <p:ext uri="{BB962C8B-B14F-4D97-AF65-F5344CB8AC3E}">
        <p14:creationId xmlns:p14="http://schemas.microsoft.com/office/powerpoint/2010/main" val="12407204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A00B2B-E516-844B-A038-1DC2A5C80569}" type="datetimeFigureOut">
              <a:rPr lang="en-US" smtClean="0"/>
              <a:pPr/>
              <a:t>8/25/2017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4E4B37-9C8B-5144-BC09-BAC26E3122A7}" type="slidenum">
              <a:rPr lang="en-US" smtClean="0"/>
              <a:pPr/>
              <a:t>‹#›</a:t>
            </a:fld>
            <a:endParaRPr lang="en-US"/>
          </a:p>
        </p:txBody>
      </p:sp>
    </p:spTree>
    <p:extLst>
      <p:ext uri="{BB962C8B-B14F-4D97-AF65-F5344CB8AC3E}">
        <p14:creationId xmlns:p14="http://schemas.microsoft.com/office/powerpoint/2010/main" val="3797443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lgn="just">
              <a:buNone/>
            </a:pPr>
            <a:r>
              <a:rPr lang="en-US" sz="1300" b="1" u="sng" dirty="0" err="1" smtClean="0">
                <a:latin typeface="Times New Roman" panose="02020603050405020304" pitchFamily="18" charset="0"/>
                <a:cs typeface="Times New Roman" panose="02020603050405020304" pitchFamily="18" charset="0"/>
              </a:rPr>
              <a:t>Chất</a:t>
            </a:r>
            <a:r>
              <a:rPr lang="en-US" sz="1300" b="1" u="sng" dirty="0" smtClean="0">
                <a:latin typeface="Times New Roman" panose="02020603050405020304" pitchFamily="18" charset="0"/>
                <a:cs typeface="Times New Roman" panose="02020603050405020304" pitchFamily="18" charset="0"/>
              </a:rPr>
              <a:t> </a:t>
            </a:r>
            <a:r>
              <a:rPr lang="en-US" sz="1300" b="1" u="sng" dirty="0" err="1" smtClean="0">
                <a:latin typeface="Times New Roman" panose="02020603050405020304" pitchFamily="18" charset="0"/>
                <a:cs typeface="Times New Roman" panose="02020603050405020304" pitchFamily="18" charset="0"/>
              </a:rPr>
              <a:t>lượng</a:t>
            </a:r>
            <a:r>
              <a:rPr lang="en-US" sz="1300" b="1" u="sng" dirty="0" smtClean="0">
                <a:latin typeface="Times New Roman" panose="02020603050405020304" pitchFamily="18" charset="0"/>
                <a:cs typeface="Times New Roman" panose="02020603050405020304" pitchFamily="18" charset="0"/>
              </a:rPr>
              <a:t>/</a:t>
            </a:r>
            <a:r>
              <a:rPr lang="en-US" sz="1300" b="1" u="sng" dirty="0" err="1" smtClean="0">
                <a:latin typeface="Times New Roman" panose="02020603050405020304" pitchFamily="18" charset="0"/>
                <a:cs typeface="Times New Roman" panose="02020603050405020304" pitchFamily="18" charset="0"/>
              </a:rPr>
              <a:t>Hiệu</a:t>
            </a:r>
            <a:r>
              <a:rPr lang="en-US" sz="1300" b="1" u="sng" dirty="0" smtClean="0">
                <a:latin typeface="Times New Roman" panose="02020603050405020304" pitchFamily="18" charset="0"/>
                <a:cs typeface="Times New Roman" panose="02020603050405020304" pitchFamily="18" charset="0"/>
              </a:rPr>
              <a:t> </a:t>
            </a:r>
            <a:r>
              <a:rPr lang="en-US" sz="1300" b="1" u="sng" dirty="0" err="1" smtClean="0">
                <a:latin typeface="Times New Roman" panose="02020603050405020304" pitchFamily="18" charset="0"/>
                <a:cs typeface="Times New Roman" panose="02020603050405020304" pitchFamily="18" charset="0"/>
              </a:rPr>
              <a:t>quả</a:t>
            </a:r>
            <a:r>
              <a:rPr lang="en-US" sz="1300" b="1" u="sng" dirty="0" smtClean="0">
                <a:latin typeface="Times New Roman" panose="02020603050405020304" pitchFamily="18" charset="0"/>
                <a:cs typeface="Times New Roman" panose="02020603050405020304" pitchFamily="18" charset="0"/>
              </a:rPr>
              <a:t> </a:t>
            </a:r>
            <a:r>
              <a:rPr lang="en-US" sz="1300" b="1" u="sng" dirty="0" err="1" smtClean="0">
                <a:latin typeface="Times New Roman" panose="02020603050405020304" pitchFamily="18" charset="0"/>
                <a:cs typeface="Times New Roman" panose="02020603050405020304" pitchFamily="18" charset="0"/>
              </a:rPr>
              <a:t>cao</a:t>
            </a:r>
            <a:r>
              <a:rPr lang="en-US" sz="1300" b="1" u="sng" dirty="0" smtClean="0">
                <a:latin typeface="Times New Roman" panose="02020603050405020304" pitchFamily="18" charset="0"/>
                <a:cs typeface="Times New Roman" panose="02020603050405020304" pitchFamily="18" charset="0"/>
              </a:rPr>
              <a:t>:</a:t>
            </a:r>
            <a:endParaRPr lang="en-US" sz="1300" dirty="0" smtClean="0">
              <a:latin typeface="Times New Roman" panose="02020603050405020304" pitchFamily="18" charset="0"/>
              <a:cs typeface="Times New Roman" panose="02020603050405020304" pitchFamily="18" charset="0"/>
            </a:endParaRPr>
          </a:p>
          <a:p>
            <a:pPr lvl="3" algn="just"/>
            <a:endParaRPr lang="en-US" sz="1300" dirty="0" smtClean="0">
              <a:latin typeface="Times New Roman" panose="02020603050405020304" pitchFamily="18" charset="0"/>
              <a:cs typeface="Times New Roman" panose="02020603050405020304" pitchFamily="18" charset="0"/>
            </a:endParaRPr>
          </a:p>
          <a:p>
            <a:pPr lvl="3" algn="just"/>
            <a:r>
              <a:rPr lang="vi-VN" sz="1300" dirty="0" smtClean="0">
                <a:latin typeface="Times New Roman" panose="02020603050405020304" pitchFamily="18" charset="0"/>
                <a:cs typeface="Times New Roman" panose="02020603050405020304" pitchFamily="18" charset="0"/>
              </a:rPr>
              <a:t>Các quy trình và hệ thống tiêu chuẩn tập trung vào các phương pháp hay nhất để đạt được kết quả chất lượng và hiệu qu</a:t>
            </a:r>
            <a:r>
              <a:rPr lang="en-US" sz="1300" dirty="0" err="1" smtClean="0">
                <a:latin typeface="Times New Roman" panose="02020603050405020304" pitchFamily="18" charset="0"/>
                <a:cs typeface="Times New Roman" panose="02020603050405020304" pitchFamily="18" charset="0"/>
              </a:rPr>
              <a:t>ả</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cao</a:t>
            </a:r>
            <a:r>
              <a:rPr lang="en-US" sz="1300" dirty="0" smtClean="0">
                <a:latin typeface="Times New Roman" panose="02020603050405020304" pitchFamily="18" charset="0"/>
                <a:cs typeface="Times New Roman" panose="02020603050405020304" pitchFamily="18" charset="0"/>
              </a:rPr>
              <a:t> </a:t>
            </a:r>
          </a:p>
          <a:p>
            <a:pPr lvl="3" algn="just"/>
            <a:r>
              <a:rPr lang="en-US" sz="1300" dirty="0" err="1" smtClean="0">
                <a:latin typeface="Times New Roman" panose="02020603050405020304" pitchFamily="18" charset="0"/>
                <a:cs typeface="Times New Roman" panose="02020603050405020304" pitchFamily="18" charset="0"/>
              </a:rPr>
              <a:t>Tạo</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ra</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cơ</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sở</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hạ</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tầng</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hỗ</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trợ</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cái</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mà</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hỗ</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trợ</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một</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văn</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hóa</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điều</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khiển</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bằng</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dữ</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liệu</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Cơ</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sở</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hạ</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tầng</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có</a:t>
            </a:r>
            <a:endParaRPr lang="en-US" sz="1300" dirty="0" smtClean="0">
              <a:latin typeface="Times New Roman" panose="02020603050405020304" pitchFamily="18" charset="0"/>
              <a:cs typeface="Times New Roman" panose="02020603050405020304" pitchFamily="18" charset="0"/>
            </a:endParaRPr>
          </a:p>
          <a:p>
            <a:pPr marL="1371600" lvl="3" indent="0" algn="just">
              <a:buNone/>
            </a:pP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thể</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phát</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triển</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theo</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thời</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gian</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và</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được</a:t>
            </a:r>
            <a:r>
              <a:rPr lang="en-US" sz="1300" dirty="0" smtClean="0">
                <a:latin typeface="Times New Roman" panose="02020603050405020304" pitchFamily="18" charset="0"/>
                <a:cs typeface="Times New Roman" panose="02020603050405020304" pitchFamily="18" charset="0"/>
              </a:rPr>
              <a:t> chia </a:t>
            </a:r>
            <a:r>
              <a:rPr lang="en-US" sz="1300" dirty="0" err="1" smtClean="0">
                <a:latin typeface="Times New Roman" panose="02020603050405020304" pitchFamily="18" charset="0"/>
                <a:cs typeface="Times New Roman" panose="02020603050405020304" pitchFamily="18" charset="0"/>
              </a:rPr>
              <a:t>sẻ</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giữa</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các</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bệnh</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viện</a:t>
            </a:r>
            <a:r>
              <a:rPr lang="en-US" sz="1300" dirty="0" smtClean="0">
                <a:latin typeface="Times New Roman" panose="02020603050405020304" pitchFamily="18" charset="0"/>
                <a:cs typeface="Times New Roman" panose="02020603050405020304" pitchFamily="18" charset="0"/>
              </a:rPr>
              <a:t>. </a:t>
            </a:r>
          </a:p>
          <a:p>
            <a:pPr lvl="2" algn="just">
              <a:buNone/>
            </a:pPr>
            <a:endParaRPr lang="en-US" sz="1300" dirty="0" smtClean="0">
              <a:latin typeface="Times New Roman" panose="02020603050405020304" pitchFamily="18" charset="0"/>
              <a:cs typeface="Times New Roman" panose="02020603050405020304" pitchFamily="18" charset="0"/>
            </a:endParaRPr>
          </a:p>
          <a:p>
            <a:pPr lvl="2" algn="just">
              <a:buNone/>
            </a:pPr>
            <a:r>
              <a:rPr lang="en-US" sz="1300" b="1" u="sng" dirty="0" err="1" smtClean="0">
                <a:latin typeface="Times New Roman" panose="02020603050405020304" pitchFamily="18" charset="0"/>
                <a:cs typeface="Times New Roman" panose="02020603050405020304" pitchFamily="18" charset="0"/>
              </a:rPr>
              <a:t>Đào</a:t>
            </a:r>
            <a:r>
              <a:rPr lang="en-US" sz="1300" b="1" u="sng" dirty="0" smtClean="0">
                <a:latin typeface="Times New Roman" panose="02020603050405020304" pitchFamily="18" charset="0"/>
                <a:cs typeface="Times New Roman" panose="02020603050405020304" pitchFamily="18" charset="0"/>
              </a:rPr>
              <a:t> </a:t>
            </a:r>
            <a:r>
              <a:rPr lang="en-US" sz="1300" b="1" u="sng" dirty="0" err="1" smtClean="0">
                <a:latin typeface="Times New Roman" panose="02020603050405020304" pitchFamily="18" charset="0"/>
                <a:cs typeface="Times New Roman" panose="02020603050405020304" pitchFamily="18" charset="0"/>
              </a:rPr>
              <a:t>tạo</a:t>
            </a:r>
            <a:r>
              <a:rPr lang="en-US" sz="1300" b="1" u="sng" dirty="0" smtClean="0">
                <a:latin typeface="Times New Roman" panose="02020603050405020304" pitchFamily="18" charset="0"/>
                <a:cs typeface="Times New Roman" panose="02020603050405020304" pitchFamily="18" charset="0"/>
              </a:rPr>
              <a:t>:</a:t>
            </a:r>
            <a:r>
              <a:rPr lang="en-US" sz="1300" dirty="0" smtClean="0">
                <a:latin typeface="Times New Roman" panose="02020603050405020304" pitchFamily="18" charset="0"/>
                <a:cs typeface="Times New Roman" panose="02020603050405020304" pitchFamily="18" charset="0"/>
              </a:rPr>
              <a:t> </a:t>
            </a:r>
          </a:p>
          <a:p>
            <a:pPr lvl="3" algn="just"/>
            <a:r>
              <a:rPr lang="vi-VN" sz="1300" dirty="0" smtClean="0">
                <a:latin typeface="Times New Roman" panose="02020603050405020304" pitchFamily="18" charset="0"/>
                <a:cs typeface="Times New Roman" panose="02020603050405020304" pitchFamily="18" charset="0"/>
              </a:rPr>
              <a:t>Việc đào tạo sẽ được đơn giản hoá thông qua phương pháp tiếp cận tiêu chuẩn cho quá trình và hệ thống cho nhân viên, bác sĩ lâm sàng và bác sĩ.</a:t>
            </a:r>
          </a:p>
          <a:p>
            <a:pPr marL="1371600" lvl="3" indent="0" algn="just">
              <a:buNone/>
            </a:pPr>
            <a:endParaRPr lang="en-US" sz="1300" dirty="0" smtClean="0">
              <a:latin typeface="Times New Roman" panose="02020603050405020304" pitchFamily="18" charset="0"/>
              <a:cs typeface="Times New Roman" panose="02020603050405020304" pitchFamily="18" charset="0"/>
            </a:endParaRPr>
          </a:p>
          <a:p>
            <a:pPr lvl="2" algn="just">
              <a:buNone/>
            </a:pPr>
            <a:r>
              <a:rPr lang="en-US" sz="1300" b="1" u="sng" dirty="0" err="1" smtClean="0">
                <a:latin typeface="Times New Roman" panose="02020603050405020304" pitchFamily="18" charset="0"/>
                <a:cs typeface="Times New Roman" panose="02020603050405020304" pitchFamily="18" charset="0"/>
              </a:rPr>
              <a:t>Giảm</a:t>
            </a:r>
            <a:r>
              <a:rPr lang="en-US" sz="1300" b="1" u="sng" dirty="0" smtClean="0">
                <a:latin typeface="Times New Roman" panose="02020603050405020304" pitchFamily="18" charset="0"/>
                <a:cs typeface="Times New Roman" panose="02020603050405020304" pitchFamily="18" charset="0"/>
              </a:rPr>
              <a:t> </a:t>
            </a:r>
            <a:r>
              <a:rPr lang="en-US" sz="1300" b="1" u="sng" dirty="0" err="1" smtClean="0">
                <a:latin typeface="Times New Roman" panose="02020603050405020304" pitchFamily="18" charset="0"/>
                <a:cs typeface="Times New Roman" panose="02020603050405020304" pitchFamily="18" charset="0"/>
              </a:rPr>
              <a:t>trùng</a:t>
            </a:r>
            <a:r>
              <a:rPr lang="en-US" sz="1300" b="1" u="sng" dirty="0" smtClean="0">
                <a:latin typeface="Times New Roman" panose="02020603050405020304" pitchFamily="18" charset="0"/>
                <a:cs typeface="Times New Roman" panose="02020603050405020304" pitchFamily="18" charset="0"/>
              </a:rPr>
              <a:t> </a:t>
            </a:r>
            <a:r>
              <a:rPr lang="en-US" sz="1300" b="1" u="sng" dirty="0" err="1" smtClean="0">
                <a:latin typeface="Times New Roman" panose="02020603050405020304" pitchFamily="18" charset="0"/>
                <a:cs typeface="Times New Roman" panose="02020603050405020304" pitchFamily="18" charset="0"/>
              </a:rPr>
              <a:t>lặp</a:t>
            </a:r>
            <a:r>
              <a:rPr lang="en-US" sz="1300" b="1" u="sng" dirty="0" smtClean="0">
                <a:latin typeface="Times New Roman" panose="02020603050405020304" pitchFamily="18" charset="0"/>
                <a:cs typeface="Times New Roman" panose="02020603050405020304" pitchFamily="18" charset="0"/>
              </a:rPr>
              <a:t>:</a:t>
            </a:r>
            <a:endParaRPr lang="en-US" sz="1300" dirty="0" smtClean="0">
              <a:latin typeface="Times New Roman" panose="02020603050405020304" pitchFamily="18" charset="0"/>
              <a:cs typeface="Times New Roman" panose="02020603050405020304" pitchFamily="18" charset="0"/>
            </a:endParaRPr>
          </a:p>
          <a:p>
            <a:pPr lvl="3" algn="just"/>
            <a:r>
              <a:rPr lang="en-US" sz="1300" dirty="0" err="1" smtClean="0">
                <a:latin typeface="Times New Roman" panose="02020603050405020304" pitchFamily="18" charset="0"/>
                <a:cs typeface="Times New Roman" panose="02020603050405020304" pitchFamily="18" charset="0"/>
              </a:rPr>
              <a:t>Các</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hệ</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thống</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và</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quy</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trình</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tiêu</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chuẩn</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sẽ</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cho</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phép</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tổ</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chức</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của</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bạn</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dành</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thêm</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vốn</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và</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hoạt</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động</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đồng</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đô</a:t>
            </a:r>
            <a:r>
              <a:rPr lang="en-US" sz="1300" dirty="0" smtClean="0">
                <a:latin typeface="Times New Roman" panose="02020603050405020304" pitchFamily="18" charset="0"/>
                <a:cs typeface="Times New Roman" panose="02020603050405020304" pitchFamily="18" charset="0"/>
              </a:rPr>
              <a:t> la </a:t>
            </a:r>
            <a:r>
              <a:rPr lang="en-US" sz="1300" dirty="0" err="1" smtClean="0">
                <a:latin typeface="Times New Roman" panose="02020603050405020304" pitchFamily="18" charset="0"/>
                <a:cs typeface="Times New Roman" panose="02020603050405020304" pitchFamily="18" charset="0"/>
              </a:rPr>
              <a:t>hướng</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tới</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các</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nghiên</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cứu</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kinh</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doanh</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thông</a:t>
            </a:r>
            <a:r>
              <a:rPr lang="en-US" sz="1300" dirty="0" smtClean="0">
                <a:latin typeface="Times New Roman" panose="02020603050405020304" pitchFamily="18" charset="0"/>
                <a:cs typeface="Times New Roman" panose="02020603050405020304" pitchFamily="18" charset="0"/>
              </a:rPr>
              <a:t> minh, </a:t>
            </a:r>
            <a:r>
              <a:rPr lang="en-US" sz="1300" dirty="0" err="1" smtClean="0">
                <a:latin typeface="Times New Roman" panose="02020603050405020304" pitchFamily="18" charset="0"/>
                <a:cs typeface="Times New Roman" panose="02020603050405020304" pitchFamily="18" charset="0"/>
              </a:rPr>
              <a:t>phép</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phân</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tích</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và</a:t>
            </a:r>
            <a:r>
              <a:rPr lang="en-US" sz="1300" dirty="0" smtClean="0">
                <a:latin typeface="Times New Roman" panose="02020603050405020304" pitchFamily="18" charset="0"/>
                <a:cs typeface="Times New Roman" panose="02020603050405020304" pitchFamily="18" charset="0"/>
              </a:rPr>
              <a:t> tin </a:t>
            </a:r>
            <a:r>
              <a:rPr lang="en-US" sz="1300" dirty="0" err="1" smtClean="0">
                <a:latin typeface="Times New Roman" panose="02020603050405020304" pitchFamily="18" charset="0"/>
                <a:cs typeface="Times New Roman" panose="02020603050405020304" pitchFamily="18" charset="0"/>
              </a:rPr>
              <a:t>học</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hơn</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là</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nhân</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bản</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các</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nguồn</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lực</a:t>
            </a:r>
            <a:r>
              <a:rPr lang="en-US" sz="1300" dirty="0" smtClean="0">
                <a:latin typeface="Times New Roman" panose="02020603050405020304" pitchFamily="18" charset="0"/>
                <a:cs typeface="Times New Roman" panose="02020603050405020304" pitchFamily="18" charset="0"/>
              </a:rPr>
              <a:t> do </a:t>
            </a:r>
            <a:r>
              <a:rPr lang="en-US" sz="1300" dirty="0" err="1" smtClean="0">
                <a:latin typeface="Times New Roman" panose="02020603050405020304" pitchFamily="18" charset="0"/>
                <a:cs typeface="Times New Roman" panose="02020603050405020304" pitchFamily="18" charset="0"/>
              </a:rPr>
              <a:t>các</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hệ</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thống</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và</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quy</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trình</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khác</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nhau</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giữa</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các</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bệnh</a:t>
            </a:r>
            <a:r>
              <a:rPr lang="en-US" sz="1300" dirty="0" smtClean="0">
                <a:latin typeface="Times New Roman" panose="02020603050405020304" pitchFamily="18" charset="0"/>
                <a:cs typeface="Times New Roman" panose="02020603050405020304" pitchFamily="18" charset="0"/>
              </a:rPr>
              <a:t> </a:t>
            </a:r>
            <a:r>
              <a:rPr lang="en-US" sz="1300" dirty="0" err="1" smtClean="0">
                <a:latin typeface="Times New Roman" panose="02020603050405020304" pitchFamily="18" charset="0"/>
                <a:cs typeface="Times New Roman" panose="02020603050405020304" pitchFamily="18" charset="0"/>
              </a:rPr>
              <a:t>viện</a:t>
            </a:r>
            <a:r>
              <a:rPr lang="en-US" sz="1300" dirty="0" smtClean="0">
                <a:latin typeface="Times New Roman" panose="02020603050405020304" pitchFamily="18" charset="0"/>
                <a:cs typeface="Times New Roman" panose="02020603050405020304" pitchFamily="18" charset="0"/>
              </a:rPr>
              <a:t>.</a:t>
            </a:r>
          </a:p>
          <a:p>
            <a:endParaRPr lang="en-US" dirty="0"/>
          </a:p>
        </p:txBody>
      </p:sp>
      <p:sp>
        <p:nvSpPr>
          <p:cNvPr id="4" name="Slide Number Placeholder 3"/>
          <p:cNvSpPr>
            <a:spLocks noGrp="1"/>
          </p:cNvSpPr>
          <p:nvPr>
            <p:ph type="sldNum" sz="quarter" idx="10"/>
          </p:nvPr>
        </p:nvSpPr>
        <p:spPr/>
        <p:txBody>
          <a:bodyPr/>
          <a:lstStyle/>
          <a:p>
            <a:fld id="{514E4B37-9C8B-5144-BC09-BAC26E3122A7}" type="slidenum">
              <a:rPr lang="en-US" smtClean="0"/>
              <a:pPr/>
              <a:t>8</a:t>
            </a:fld>
            <a:endParaRPr lang="en-US"/>
          </a:p>
        </p:txBody>
      </p:sp>
    </p:spTree>
    <p:extLst>
      <p:ext uri="{BB962C8B-B14F-4D97-AF65-F5344CB8AC3E}">
        <p14:creationId xmlns:p14="http://schemas.microsoft.com/office/powerpoint/2010/main" val="894149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smtClean="0"/>
          </a:p>
        </p:txBody>
      </p:sp>
      <p:sp>
        <p:nvSpPr>
          <p:cNvPr id="4" name="Slide Number Placeholder 3"/>
          <p:cNvSpPr>
            <a:spLocks noGrp="1"/>
          </p:cNvSpPr>
          <p:nvPr>
            <p:ph type="sldNum" sz="quarter" idx="10"/>
          </p:nvPr>
        </p:nvSpPr>
        <p:spPr/>
        <p:txBody>
          <a:bodyPr/>
          <a:lstStyle/>
          <a:p>
            <a:fld id="{D6515782-C859-3349-BF1C-B20D7BB34F89}" type="slidenum">
              <a:rPr lang="en-US" smtClean="0"/>
              <a:t>20</a:t>
            </a:fld>
            <a:endParaRPr lang="en-US"/>
          </a:p>
        </p:txBody>
      </p:sp>
    </p:spTree>
    <p:extLst>
      <p:ext uri="{BB962C8B-B14F-4D97-AF65-F5344CB8AC3E}">
        <p14:creationId xmlns:p14="http://schemas.microsoft.com/office/powerpoint/2010/main" val="736351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vi-VN"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vi-VN" smtClean="0"/>
              <a:t>Click to edit Master subtitle style</a:t>
            </a:r>
            <a:endParaRPr lang="en-US"/>
          </a:p>
        </p:txBody>
      </p:sp>
      <p:sp>
        <p:nvSpPr>
          <p:cNvPr id="4" name="Date Placeholder 3"/>
          <p:cNvSpPr>
            <a:spLocks noGrp="1"/>
          </p:cNvSpPr>
          <p:nvPr>
            <p:ph type="dt" sz="half" idx="10"/>
          </p:nvPr>
        </p:nvSpPr>
        <p:spPr/>
        <p:txBody>
          <a:bodyPr/>
          <a:lstStyle/>
          <a:p>
            <a:fld id="{B20108F6-04B6-3641-B0B0-32685B2D8416}" type="datetime1">
              <a:rPr lang="en-US" smtClean="0"/>
              <a:pPr/>
              <a:t>8/25/2017</a:t>
            </a:fld>
            <a:endParaRPr lang="en-US"/>
          </a:p>
        </p:txBody>
      </p:sp>
      <p:sp>
        <p:nvSpPr>
          <p:cNvPr id="5" name="Footer Placeholder 4"/>
          <p:cNvSpPr>
            <a:spLocks noGrp="1"/>
          </p:cNvSpPr>
          <p:nvPr>
            <p:ph type="ftr" sz="quarter" idx="11"/>
          </p:nvPr>
        </p:nvSpPr>
        <p:spPr/>
        <p:txBody>
          <a:bodyPr/>
          <a:lstStyle/>
          <a:p>
            <a:r>
              <a:rPr lang="en-US" smtClean="0"/>
              <a:t>Hoa Lam International Hospital Operations </a:t>
            </a:r>
            <a:endParaRPr lang="en-US" dirty="0"/>
          </a:p>
        </p:txBody>
      </p:sp>
      <p:sp>
        <p:nvSpPr>
          <p:cNvPr id="6" name="Slide Number Placeholder 5"/>
          <p:cNvSpPr>
            <a:spLocks noGrp="1"/>
          </p:cNvSpPr>
          <p:nvPr>
            <p:ph type="sldNum" sz="quarter" idx="12"/>
          </p:nvPr>
        </p:nvSpPr>
        <p:spPr/>
        <p:txBody>
          <a:bodyPr/>
          <a:lstStyle/>
          <a:p>
            <a:fld id="{440CBA04-58DA-DA42-9DE4-C355645A8584}" type="slidenum">
              <a:rPr lang="en-US" smtClean="0"/>
              <a:pPr/>
              <a:t>‹#›</a:t>
            </a:fld>
            <a:endParaRPr lang="en-US"/>
          </a:p>
        </p:txBody>
      </p:sp>
    </p:spTree>
    <p:extLst>
      <p:ext uri="{BB962C8B-B14F-4D97-AF65-F5344CB8AC3E}">
        <p14:creationId xmlns:p14="http://schemas.microsoft.com/office/powerpoint/2010/main" val="683070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Content Placeholder 2"/>
          <p:cNvSpPr>
            <a:spLocks noGrp="1"/>
          </p:cNvSpPr>
          <p:nvPr>
            <p:ph idx="1"/>
          </p:nvPr>
        </p:nvSpPr>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ED20C62C-0732-BF41-AE33-1D15BF6AE813}" type="datetime1">
              <a:rPr lang="en-US" smtClean="0"/>
              <a:pPr/>
              <a:t>8/25/2017</a:t>
            </a:fld>
            <a:endParaRPr lang="en-US"/>
          </a:p>
        </p:txBody>
      </p:sp>
      <p:sp>
        <p:nvSpPr>
          <p:cNvPr id="5" name="Footer Placeholder 4"/>
          <p:cNvSpPr>
            <a:spLocks noGrp="1"/>
          </p:cNvSpPr>
          <p:nvPr>
            <p:ph type="ftr" sz="quarter" idx="11"/>
          </p:nvPr>
        </p:nvSpPr>
        <p:spPr/>
        <p:txBody>
          <a:bodyPr/>
          <a:lstStyle/>
          <a:p>
            <a:r>
              <a:rPr lang="en-US" smtClean="0"/>
              <a:t>Hoa Lam International Hospital Operations </a:t>
            </a:r>
            <a:endParaRPr lang="en-US" dirty="0"/>
          </a:p>
        </p:txBody>
      </p:sp>
      <p:sp>
        <p:nvSpPr>
          <p:cNvPr id="6" name="Slide Number Placeholder 5"/>
          <p:cNvSpPr>
            <a:spLocks noGrp="1"/>
          </p:cNvSpPr>
          <p:nvPr>
            <p:ph type="sldNum" sz="quarter" idx="12"/>
          </p:nvPr>
        </p:nvSpPr>
        <p:spPr/>
        <p:txBody>
          <a:bodyPr/>
          <a:lstStyle/>
          <a:p>
            <a:fld id="{440CBA04-58DA-DA42-9DE4-C355645A8584}" type="slidenum">
              <a:rPr lang="en-US" smtClean="0"/>
              <a:pPr/>
              <a:t>‹#›</a:t>
            </a:fld>
            <a:endParaRPr lang="en-US"/>
          </a:p>
        </p:txBody>
      </p:sp>
    </p:spTree>
    <p:extLst>
      <p:ext uri="{BB962C8B-B14F-4D97-AF65-F5344CB8AC3E}">
        <p14:creationId xmlns:p14="http://schemas.microsoft.com/office/powerpoint/2010/main" val="2064791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vi-VN"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vi-VN" smtClean="0"/>
              <a:t>Click to edit Master text styles</a:t>
            </a:r>
          </a:p>
        </p:txBody>
      </p:sp>
      <p:sp>
        <p:nvSpPr>
          <p:cNvPr id="4" name="Date Placeholder 3"/>
          <p:cNvSpPr>
            <a:spLocks noGrp="1"/>
          </p:cNvSpPr>
          <p:nvPr>
            <p:ph type="dt" sz="half" idx="10"/>
          </p:nvPr>
        </p:nvSpPr>
        <p:spPr/>
        <p:txBody>
          <a:bodyPr/>
          <a:lstStyle/>
          <a:p>
            <a:fld id="{E99CE074-537A-2143-A945-D1B684C97902}" type="datetime1">
              <a:rPr lang="en-US" smtClean="0"/>
              <a:pPr/>
              <a:t>8/25/2017</a:t>
            </a:fld>
            <a:endParaRPr lang="en-US"/>
          </a:p>
        </p:txBody>
      </p:sp>
      <p:sp>
        <p:nvSpPr>
          <p:cNvPr id="5" name="Footer Placeholder 4"/>
          <p:cNvSpPr>
            <a:spLocks noGrp="1"/>
          </p:cNvSpPr>
          <p:nvPr>
            <p:ph type="ftr" sz="quarter" idx="11"/>
          </p:nvPr>
        </p:nvSpPr>
        <p:spPr/>
        <p:txBody>
          <a:bodyPr/>
          <a:lstStyle/>
          <a:p>
            <a:r>
              <a:rPr lang="en-US" smtClean="0"/>
              <a:t>Hoa Lam International Hospital Operations </a:t>
            </a:r>
            <a:endParaRPr lang="en-US"/>
          </a:p>
        </p:txBody>
      </p:sp>
      <p:sp>
        <p:nvSpPr>
          <p:cNvPr id="6" name="Slide Number Placeholder 5"/>
          <p:cNvSpPr>
            <a:spLocks noGrp="1"/>
          </p:cNvSpPr>
          <p:nvPr>
            <p:ph type="sldNum" sz="quarter" idx="12"/>
          </p:nvPr>
        </p:nvSpPr>
        <p:spPr/>
        <p:txBody>
          <a:bodyPr/>
          <a:lstStyle/>
          <a:p>
            <a:fld id="{440CBA04-58DA-DA42-9DE4-C355645A8584}" type="slidenum">
              <a:rPr lang="en-US" smtClean="0"/>
              <a:pPr/>
              <a:t>‹#›</a:t>
            </a:fld>
            <a:endParaRPr lang="en-US"/>
          </a:p>
        </p:txBody>
      </p:sp>
    </p:spTree>
    <p:extLst>
      <p:ext uri="{BB962C8B-B14F-4D97-AF65-F5344CB8AC3E}">
        <p14:creationId xmlns:p14="http://schemas.microsoft.com/office/powerpoint/2010/main" val="1768623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5" name="Date Placeholder 4"/>
          <p:cNvSpPr>
            <a:spLocks noGrp="1"/>
          </p:cNvSpPr>
          <p:nvPr>
            <p:ph type="dt" sz="half" idx="10"/>
          </p:nvPr>
        </p:nvSpPr>
        <p:spPr/>
        <p:txBody>
          <a:bodyPr/>
          <a:lstStyle/>
          <a:p>
            <a:fld id="{DB3196B0-1F94-4742-895C-7C647F0CE2CD}" type="datetime1">
              <a:rPr lang="en-US" smtClean="0"/>
              <a:pPr/>
              <a:t>8/25/2017</a:t>
            </a:fld>
            <a:endParaRPr lang="en-US"/>
          </a:p>
        </p:txBody>
      </p:sp>
      <p:sp>
        <p:nvSpPr>
          <p:cNvPr id="6" name="Footer Placeholder 5"/>
          <p:cNvSpPr>
            <a:spLocks noGrp="1"/>
          </p:cNvSpPr>
          <p:nvPr>
            <p:ph type="ftr" sz="quarter" idx="11"/>
          </p:nvPr>
        </p:nvSpPr>
        <p:spPr/>
        <p:txBody>
          <a:bodyPr/>
          <a:lstStyle/>
          <a:p>
            <a:r>
              <a:rPr lang="en-US" smtClean="0"/>
              <a:t>Hoa Lam International Hospital Operations </a:t>
            </a:r>
            <a:endParaRPr lang="en-US"/>
          </a:p>
        </p:txBody>
      </p:sp>
      <p:sp>
        <p:nvSpPr>
          <p:cNvPr id="7" name="Slide Number Placeholder 6"/>
          <p:cNvSpPr>
            <a:spLocks noGrp="1"/>
          </p:cNvSpPr>
          <p:nvPr>
            <p:ph type="sldNum" sz="quarter" idx="12"/>
          </p:nvPr>
        </p:nvSpPr>
        <p:spPr/>
        <p:txBody>
          <a:bodyPr/>
          <a:lstStyle/>
          <a:p>
            <a:fld id="{440CBA04-58DA-DA42-9DE4-C355645A8584}" type="slidenum">
              <a:rPr lang="en-US" smtClean="0"/>
              <a:pPr/>
              <a:t>‹#›</a:t>
            </a:fld>
            <a:endParaRPr lang="en-US"/>
          </a:p>
        </p:txBody>
      </p:sp>
    </p:spTree>
    <p:extLst>
      <p:ext uri="{BB962C8B-B14F-4D97-AF65-F5344CB8AC3E}">
        <p14:creationId xmlns:p14="http://schemas.microsoft.com/office/powerpoint/2010/main" val="1928661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vi-VN"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vi-VN"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vi-VN"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7" name="Date Placeholder 6"/>
          <p:cNvSpPr>
            <a:spLocks noGrp="1"/>
          </p:cNvSpPr>
          <p:nvPr>
            <p:ph type="dt" sz="half" idx="10"/>
          </p:nvPr>
        </p:nvSpPr>
        <p:spPr/>
        <p:txBody>
          <a:bodyPr/>
          <a:lstStyle/>
          <a:p>
            <a:fld id="{19EE1757-BE14-D449-9403-B74E4965C783}" type="datetime1">
              <a:rPr lang="en-US" smtClean="0"/>
              <a:pPr/>
              <a:t>8/25/2017</a:t>
            </a:fld>
            <a:endParaRPr lang="en-US"/>
          </a:p>
        </p:txBody>
      </p:sp>
      <p:sp>
        <p:nvSpPr>
          <p:cNvPr id="8" name="Footer Placeholder 7"/>
          <p:cNvSpPr>
            <a:spLocks noGrp="1"/>
          </p:cNvSpPr>
          <p:nvPr>
            <p:ph type="ftr" sz="quarter" idx="11"/>
          </p:nvPr>
        </p:nvSpPr>
        <p:spPr/>
        <p:txBody>
          <a:bodyPr/>
          <a:lstStyle/>
          <a:p>
            <a:r>
              <a:rPr lang="en-US" smtClean="0"/>
              <a:t>Hoa Lam International Hospital Operations </a:t>
            </a:r>
            <a:endParaRPr lang="en-US"/>
          </a:p>
        </p:txBody>
      </p:sp>
      <p:sp>
        <p:nvSpPr>
          <p:cNvPr id="9" name="Slide Number Placeholder 8"/>
          <p:cNvSpPr>
            <a:spLocks noGrp="1"/>
          </p:cNvSpPr>
          <p:nvPr>
            <p:ph type="sldNum" sz="quarter" idx="12"/>
          </p:nvPr>
        </p:nvSpPr>
        <p:spPr/>
        <p:txBody>
          <a:bodyPr/>
          <a:lstStyle/>
          <a:p>
            <a:fld id="{440CBA04-58DA-DA42-9DE4-C355645A8584}" type="slidenum">
              <a:rPr lang="en-US" smtClean="0"/>
              <a:pPr/>
              <a:t>‹#›</a:t>
            </a:fld>
            <a:endParaRPr lang="en-US"/>
          </a:p>
        </p:txBody>
      </p:sp>
    </p:spTree>
    <p:extLst>
      <p:ext uri="{BB962C8B-B14F-4D97-AF65-F5344CB8AC3E}">
        <p14:creationId xmlns:p14="http://schemas.microsoft.com/office/powerpoint/2010/main" val="899814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Date Placeholder 2"/>
          <p:cNvSpPr>
            <a:spLocks noGrp="1"/>
          </p:cNvSpPr>
          <p:nvPr>
            <p:ph type="dt" sz="half" idx="10"/>
          </p:nvPr>
        </p:nvSpPr>
        <p:spPr/>
        <p:txBody>
          <a:bodyPr/>
          <a:lstStyle/>
          <a:p>
            <a:fld id="{791FC3C3-F752-CB4D-92FD-AFB2743F5657}" type="datetime1">
              <a:rPr lang="en-US" smtClean="0"/>
              <a:pPr/>
              <a:t>8/25/2017</a:t>
            </a:fld>
            <a:endParaRPr lang="en-US"/>
          </a:p>
        </p:txBody>
      </p:sp>
      <p:sp>
        <p:nvSpPr>
          <p:cNvPr id="4" name="Footer Placeholder 3"/>
          <p:cNvSpPr>
            <a:spLocks noGrp="1"/>
          </p:cNvSpPr>
          <p:nvPr>
            <p:ph type="ftr" sz="quarter" idx="11"/>
          </p:nvPr>
        </p:nvSpPr>
        <p:spPr/>
        <p:txBody>
          <a:bodyPr/>
          <a:lstStyle/>
          <a:p>
            <a:r>
              <a:rPr lang="en-US" smtClean="0"/>
              <a:t>Hoa Lam International Hospital Operations </a:t>
            </a:r>
            <a:endParaRPr lang="en-US"/>
          </a:p>
        </p:txBody>
      </p:sp>
      <p:sp>
        <p:nvSpPr>
          <p:cNvPr id="5" name="Slide Number Placeholder 4"/>
          <p:cNvSpPr>
            <a:spLocks noGrp="1"/>
          </p:cNvSpPr>
          <p:nvPr>
            <p:ph type="sldNum" sz="quarter" idx="12"/>
          </p:nvPr>
        </p:nvSpPr>
        <p:spPr/>
        <p:txBody>
          <a:bodyPr/>
          <a:lstStyle/>
          <a:p>
            <a:fld id="{440CBA04-58DA-DA42-9DE4-C355645A8584}" type="slidenum">
              <a:rPr lang="en-US" smtClean="0"/>
              <a:pPr/>
              <a:t>‹#›</a:t>
            </a:fld>
            <a:endParaRPr lang="en-US"/>
          </a:p>
        </p:txBody>
      </p:sp>
    </p:spTree>
    <p:extLst>
      <p:ext uri="{BB962C8B-B14F-4D97-AF65-F5344CB8AC3E}">
        <p14:creationId xmlns:p14="http://schemas.microsoft.com/office/powerpoint/2010/main" val="594240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C6D3D0-7449-B947-B92B-BE8016B8802C}" type="datetime1">
              <a:rPr lang="en-US" smtClean="0"/>
              <a:pPr/>
              <a:t>8/25/2017</a:t>
            </a:fld>
            <a:endParaRPr lang="en-US"/>
          </a:p>
        </p:txBody>
      </p:sp>
      <p:sp>
        <p:nvSpPr>
          <p:cNvPr id="3" name="Footer Placeholder 2"/>
          <p:cNvSpPr>
            <a:spLocks noGrp="1"/>
          </p:cNvSpPr>
          <p:nvPr>
            <p:ph type="ftr" sz="quarter" idx="11"/>
          </p:nvPr>
        </p:nvSpPr>
        <p:spPr/>
        <p:txBody>
          <a:bodyPr/>
          <a:lstStyle/>
          <a:p>
            <a:r>
              <a:rPr lang="en-US" smtClean="0"/>
              <a:t>Hoa Lam International Hospital Operations </a:t>
            </a:r>
            <a:endParaRPr lang="en-US"/>
          </a:p>
        </p:txBody>
      </p:sp>
      <p:sp>
        <p:nvSpPr>
          <p:cNvPr id="4" name="Slide Number Placeholder 3"/>
          <p:cNvSpPr>
            <a:spLocks noGrp="1"/>
          </p:cNvSpPr>
          <p:nvPr>
            <p:ph type="sldNum" sz="quarter" idx="12"/>
          </p:nvPr>
        </p:nvSpPr>
        <p:spPr/>
        <p:txBody>
          <a:bodyPr/>
          <a:lstStyle/>
          <a:p>
            <a:fld id="{440CBA04-58DA-DA42-9DE4-C355645A8584}" type="slidenum">
              <a:rPr lang="en-US" smtClean="0"/>
              <a:pPr/>
              <a:t>‹#›</a:t>
            </a:fld>
            <a:endParaRPr lang="en-US"/>
          </a:p>
        </p:txBody>
      </p:sp>
    </p:spTree>
    <p:extLst>
      <p:ext uri="{BB962C8B-B14F-4D97-AF65-F5344CB8AC3E}">
        <p14:creationId xmlns:p14="http://schemas.microsoft.com/office/powerpoint/2010/main" val="1604536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vi-VN"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vi-VN" smtClean="0"/>
              <a:t>Click to edit Master text styles</a:t>
            </a:r>
          </a:p>
        </p:txBody>
      </p:sp>
      <p:sp>
        <p:nvSpPr>
          <p:cNvPr id="5" name="Date Placeholder 4"/>
          <p:cNvSpPr>
            <a:spLocks noGrp="1"/>
          </p:cNvSpPr>
          <p:nvPr>
            <p:ph type="dt" sz="half" idx="10"/>
          </p:nvPr>
        </p:nvSpPr>
        <p:spPr/>
        <p:txBody>
          <a:bodyPr/>
          <a:lstStyle/>
          <a:p>
            <a:fld id="{B51DA86D-8153-FA42-83A5-07015C61123C}" type="datetime1">
              <a:rPr lang="en-US" smtClean="0"/>
              <a:pPr/>
              <a:t>8/25/2017</a:t>
            </a:fld>
            <a:endParaRPr lang="en-US"/>
          </a:p>
        </p:txBody>
      </p:sp>
      <p:sp>
        <p:nvSpPr>
          <p:cNvPr id="6" name="Footer Placeholder 5"/>
          <p:cNvSpPr>
            <a:spLocks noGrp="1"/>
          </p:cNvSpPr>
          <p:nvPr>
            <p:ph type="ftr" sz="quarter" idx="11"/>
          </p:nvPr>
        </p:nvSpPr>
        <p:spPr/>
        <p:txBody>
          <a:bodyPr/>
          <a:lstStyle/>
          <a:p>
            <a:r>
              <a:rPr lang="en-US" smtClean="0"/>
              <a:t>Hoa Lam International Hospital Operations </a:t>
            </a:r>
            <a:endParaRPr lang="en-US"/>
          </a:p>
        </p:txBody>
      </p:sp>
      <p:sp>
        <p:nvSpPr>
          <p:cNvPr id="7" name="Slide Number Placeholder 6"/>
          <p:cNvSpPr>
            <a:spLocks noGrp="1"/>
          </p:cNvSpPr>
          <p:nvPr>
            <p:ph type="sldNum" sz="quarter" idx="12"/>
          </p:nvPr>
        </p:nvSpPr>
        <p:spPr/>
        <p:txBody>
          <a:bodyPr/>
          <a:lstStyle/>
          <a:p>
            <a:fld id="{440CBA04-58DA-DA42-9DE4-C355645A8584}" type="slidenum">
              <a:rPr lang="en-US" smtClean="0"/>
              <a:pPr/>
              <a:t>‹#›</a:t>
            </a:fld>
            <a:endParaRPr lang="en-US"/>
          </a:p>
        </p:txBody>
      </p:sp>
    </p:spTree>
    <p:extLst>
      <p:ext uri="{BB962C8B-B14F-4D97-AF65-F5344CB8AC3E}">
        <p14:creationId xmlns:p14="http://schemas.microsoft.com/office/powerpoint/2010/main" val="1497354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vi-VN"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vi-VN" smtClean="0"/>
              <a:t>Drag picture to placeholder or click icon to add</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vi-VN" smtClean="0"/>
              <a:t>Click to edit Master text styles</a:t>
            </a:r>
          </a:p>
        </p:txBody>
      </p:sp>
      <p:sp>
        <p:nvSpPr>
          <p:cNvPr id="5" name="Date Placeholder 4"/>
          <p:cNvSpPr>
            <a:spLocks noGrp="1"/>
          </p:cNvSpPr>
          <p:nvPr>
            <p:ph type="dt" sz="half" idx="10"/>
          </p:nvPr>
        </p:nvSpPr>
        <p:spPr/>
        <p:txBody>
          <a:bodyPr/>
          <a:lstStyle/>
          <a:p>
            <a:fld id="{B0791016-EA22-B345-BA27-021915232FA2}" type="datetime1">
              <a:rPr lang="en-US" smtClean="0"/>
              <a:pPr/>
              <a:t>8/25/2017</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0CBA04-58DA-DA42-9DE4-C355645A8584}" type="slidenum">
              <a:rPr lang="en-US" smtClean="0"/>
              <a:pPr/>
              <a:t>‹#›</a:t>
            </a:fld>
            <a:endParaRPr lang="en-US"/>
          </a:p>
        </p:txBody>
      </p:sp>
    </p:spTree>
    <p:extLst>
      <p:ext uri="{BB962C8B-B14F-4D97-AF65-F5344CB8AC3E}">
        <p14:creationId xmlns:p14="http://schemas.microsoft.com/office/powerpoint/2010/main" val="1829050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EBB8712A-56BD-ED4A-AB39-D054728BE72A}" type="datetime1">
              <a:rPr lang="en-US" smtClean="0"/>
              <a:pPr/>
              <a:t>8/25/2017</a:t>
            </a:fld>
            <a:endParaRPr lang="en-US"/>
          </a:p>
        </p:txBody>
      </p:sp>
      <p:sp>
        <p:nvSpPr>
          <p:cNvPr id="5" name="Footer Placeholder 4"/>
          <p:cNvSpPr>
            <a:spLocks noGrp="1"/>
          </p:cNvSpPr>
          <p:nvPr>
            <p:ph type="ftr" sz="quarter" idx="11"/>
          </p:nvPr>
        </p:nvSpPr>
        <p:spPr/>
        <p:txBody>
          <a:bodyPr/>
          <a:lstStyle/>
          <a:p>
            <a:r>
              <a:rPr lang="en-US" smtClean="0"/>
              <a:t>Hoa Lam International Hospital Operations </a:t>
            </a:r>
            <a:endParaRPr lang="en-US"/>
          </a:p>
        </p:txBody>
      </p:sp>
      <p:sp>
        <p:nvSpPr>
          <p:cNvPr id="6" name="Slide Number Placeholder 5"/>
          <p:cNvSpPr>
            <a:spLocks noGrp="1"/>
          </p:cNvSpPr>
          <p:nvPr>
            <p:ph type="sldNum" sz="quarter" idx="12"/>
          </p:nvPr>
        </p:nvSpPr>
        <p:spPr/>
        <p:txBody>
          <a:bodyPr/>
          <a:lstStyle/>
          <a:p>
            <a:fld id="{440CBA04-58DA-DA42-9DE4-C355645A8584}" type="slidenum">
              <a:rPr lang="en-US" smtClean="0"/>
              <a:pPr/>
              <a:t>‹#›</a:t>
            </a:fld>
            <a:endParaRPr lang="en-US"/>
          </a:p>
        </p:txBody>
      </p:sp>
    </p:spTree>
    <p:extLst>
      <p:ext uri="{BB962C8B-B14F-4D97-AF65-F5344CB8AC3E}">
        <p14:creationId xmlns:p14="http://schemas.microsoft.com/office/powerpoint/2010/main" val="1772174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vi-VN"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264B8847-A449-7845-A1ED-7B0E1F15A3AB}" type="datetime1">
              <a:rPr lang="en-US" smtClean="0"/>
              <a:pPr/>
              <a:t>8/25/2017</a:t>
            </a:fld>
            <a:endParaRPr lang="en-US"/>
          </a:p>
        </p:txBody>
      </p:sp>
      <p:sp>
        <p:nvSpPr>
          <p:cNvPr id="5" name="Footer Placeholder 4"/>
          <p:cNvSpPr>
            <a:spLocks noGrp="1"/>
          </p:cNvSpPr>
          <p:nvPr>
            <p:ph type="ftr" sz="quarter" idx="11"/>
          </p:nvPr>
        </p:nvSpPr>
        <p:spPr/>
        <p:txBody>
          <a:bodyPr/>
          <a:lstStyle/>
          <a:p>
            <a:r>
              <a:rPr lang="en-US" smtClean="0"/>
              <a:t>Hoa Lam International Hospital Operations </a:t>
            </a:r>
            <a:endParaRPr lang="en-US"/>
          </a:p>
        </p:txBody>
      </p:sp>
      <p:sp>
        <p:nvSpPr>
          <p:cNvPr id="6" name="Slide Number Placeholder 5"/>
          <p:cNvSpPr>
            <a:spLocks noGrp="1"/>
          </p:cNvSpPr>
          <p:nvPr>
            <p:ph type="sldNum" sz="quarter" idx="12"/>
          </p:nvPr>
        </p:nvSpPr>
        <p:spPr/>
        <p:txBody>
          <a:bodyPr/>
          <a:lstStyle/>
          <a:p>
            <a:fld id="{440CBA04-58DA-DA42-9DE4-C355645A8584}" type="slidenum">
              <a:rPr lang="en-US" smtClean="0"/>
              <a:pPr/>
              <a:t>‹#›</a:t>
            </a:fld>
            <a:endParaRPr lang="en-US"/>
          </a:p>
        </p:txBody>
      </p:sp>
    </p:spTree>
    <p:extLst>
      <p:ext uri="{BB962C8B-B14F-4D97-AF65-F5344CB8AC3E}">
        <p14:creationId xmlns:p14="http://schemas.microsoft.com/office/powerpoint/2010/main" val="14928776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pic>
        <p:nvPicPr>
          <p:cNvPr id="2" name="Picture 6" descr="I:\Marketing\Proposals-Presentations\2011\NACJSB_New_Hospital_Hanoi_13778.999\Presentation\GH_Logos\Background2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2"/>
            <a:ext cx="9151938"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descr="I:\Marketing\Proposals-Presentations\2011\NACJSB_New_Hospital_Hanoi_13778.999\Presentation\GH_Logos\Background2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2"/>
            <a:ext cx="9151938"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I:\Marketing\Proposals-Presentations\2011\NACJSB_New_Hospital_Hanoi_13778.999\Presentation\GH_Logos\Background2a.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2400"/>
            <a:ext cx="9151938"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5685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pic>
        <p:nvPicPr>
          <p:cNvPr id="2" name="Picture 6" descr="I:\Marketing\Proposals-Presentations\2011\NACJSB_New_Hospital_Hanoi_13778.999\Presentation\GH_Logos\Background2a.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2400"/>
            <a:ext cx="9151938"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vi-VN"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E5326F4-0870-BE43-B304-6E9FA57EC32B}" type="datetime1">
              <a:rPr lang="en-US" smtClean="0"/>
              <a:pPr/>
              <a:t>8/25/2017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Hoa Lam International Hospital Operations </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40CBA04-58DA-DA42-9DE4-C355645A8584}" type="slidenum">
              <a:rPr lang="en-US" smtClean="0"/>
              <a:pPr/>
              <a:t>‹#›</a:t>
            </a:fld>
            <a:endParaRPr lang="en-US"/>
          </a:p>
        </p:txBody>
      </p:sp>
    </p:spTree>
    <p:extLst>
      <p:ext uri="{BB962C8B-B14F-4D97-AF65-F5344CB8AC3E}">
        <p14:creationId xmlns:p14="http://schemas.microsoft.com/office/powerpoint/2010/main" val="1724978420"/>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77" r:id="rId13"/>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5.jpeg"/><Relationship Id="rId7"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93223" y="1043577"/>
            <a:ext cx="3957069" cy="3792279"/>
          </a:xfrm>
        </p:spPr>
        <p:txBody>
          <a:bodyPr>
            <a:normAutofit/>
          </a:bodyPr>
          <a:lstStyle/>
          <a:p>
            <a:pPr algn="ctr"/>
            <a:r>
              <a:rPr lang="en-US" sz="5400" b="1" dirty="0" err="1" smtClean="0">
                <a:latin typeface="Arial" panose="020B0604020202020204" pitchFamily="34" charset="0"/>
                <a:cs typeface="Arial" panose="020B0604020202020204" pitchFamily="34" charset="0"/>
              </a:rPr>
              <a:t>Hệ</a:t>
            </a:r>
            <a:r>
              <a:rPr lang="en-US" sz="5400" b="1" dirty="0" smtClean="0">
                <a:latin typeface="Arial" panose="020B0604020202020204" pitchFamily="34" charset="0"/>
                <a:cs typeface="Arial" panose="020B0604020202020204" pitchFamily="34" charset="0"/>
              </a:rPr>
              <a:t> </a:t>
            </a:r>
            <a:r>
              <a:rPr lang="en-US" sz="5400" b="1" dirty="0" err="1" smtClean="0">
                <a:latin typeface="Arial" panose="020B0604020202020204" pitchFamily="34" charset="0"/>
                <a:cs typeface="Arial" panose="020B0604020202020204" pitchFamily="34" charset="0"/>
              </a:rPr>
              <a:t>thống</a:t>
            </a:r>
            <a:r>
              <a:rPr lang="en-US" sz="5400" b="1" dirty="0" smtClean="0">
                <a:latin typeface="Arial" panose="020B0604020202020204" pitchFamily="34" charset="0"/>
                <a:cs typeface="Arial" panose="020B0604020202020204" pitchFamily="34" charset="0"/>
              </a:rPr>
              <a:t> </a:t>
            </a:r>
            <a:r>
              <a:rPr lang="en-US" sz="5400" b="1" dirty="0" err="1" smtClean="0">
                <a:latin typeface="Arial" panose="020B0604020202020204" pitchFamily="34" charset="0"/>
                <a:cs typeface="Arial" panose="020B0604020202020204" pitchFamily="34" charset="0"/>
              </a:rPr>
              <a:t>quản</a:t>
            </a:r>
            <a:r>
              <a:rPr lang="en-US" sz="5400" b="1" dirty="0" smtClean="0">
                <a:latin typeface="Arial" panose="020B0604020202020204" pitchFamily="34" charset="0"/>
                <a:cs typeface="Arial" panose="020B0604020202020204" pitchFamily="34" charset="0"/>
              </a:rPr>
              <a:t> </a:t>
            </a:r>
            <a:r>
              <a:rPr lang="en-US" sz="5400" b="1" dirty="0" err="1" smtClean="0">
                <a:latin typeface="Arial" panose="020B0604020202020204" pitchFamily="34" charset="0"/>
                <a:cs typeface="Arial" panose="020B0604020202020204" pitchFamily="34" charset="0"/>
              </a:rPr>
              <a:t>lý</a:t>
            </a:r>
            <a:r>
              <a:rPr lang="en-US" sz="5400" b="1" dirty="0" smtClean="0">
                <a:latin typeface="Arial" panose="020B0604020202020204" pitchFamily="34" charset="0"/>
                <a:cs typeface="Arial" panose="020B0604020202020204" pitchFamily="34" charset="0"/>
              </a:rPr>
              <a:t> </a:t>
            </a:r>
            <a:r>
              <a:rPr lang="en-US" sz="5400" b="1" dirty="0" err="1">
                <a:latin typeface="Arial" panose="020B0604020202020204" pitchFamily="34" charset="0"/>
                <a:cs typeface="Arial" panose="020B0604020202020204" pitchFamily="34" charset="0"/>
              </a:rPr>
              <a:t>t</a:t>
            </a:r>
            <a:r>
              <a:rPr lang="en-US" sz="5400" b="1" dirty="0" err="1" smtClean="0">
                <a:latin typeface="Arial" panose="020B0604020202020204" pitchFamily="34" charset="0"/>
                <a:cs typeface="Arial" panose="020B0604020202020204" pitchFamily="34" charset="0"/>
              </a:rPr>
              <a:t>hông</a:t>
            </a:r>
            <a:r>
              <a:rPr lang="en-US" sz="5400" b="1" dirty="0" smtClean="0">
                <a:latin typeface="Arial" panose="020B0604020202020204" pitchFamily="34" charset="0"/>
                <a:cs typeface="Arial" panose="020B0604020202020204" pitchFamily="34" charset="0"/>
              </a:rPr>
              <a:t> tin</a:t>
            </a:r>
            <a:r>
              <a:rPr lang="en-US" sz="5400" dirty="0" smtClean="0">
                <a:latin typeface="Arial" panose="020B0604020202020204" pitchFamily="34" charset="0"/>
                <a:cs typeface="Arial" panose="020B0604020202020204" pitchFamily="34" charset="0"/>
              </a:rPr>
              <a:t/>
            </a:r>
            <a:br>
              <a:rPr lang="en-US" sz="5400" dirty="0" smtClean="0">
                <a:latin typeface="Arial" panose="020B0604020202020204" pitchFamily="34" charset="0"/>
                <a:cs typeface="Arial" panose="020B0604020202020204" pitchFamily="34" charset="0"/>
              </a:rPr>
            </a:br>
            <a:endParaRPr lang="en-US" sz="5400" dirty="0">
              <a:latin typeface="Arial" panose="020B0604020202020204" pitchFamily="34" charset="0"/>
              <a:cs typeface="Arial" panose="020B0604020202020204" pitchFamily="34" charset="0"/>
            </a:endParaRPr>
          </a:p>
        </p:txBody>
      </p:sp>
      <p:sp>
        <p:nvSpPr>
          <p:cNvPr id="8" name="Footer Placeholder 3"/>
          <p:cNvSpPr>
            <a:spLocks noGrp="1"/>
          </p:cNvSpPr>
          <p:nvPr>
            <p:ph type="ftr" sz="quarter" idx="11"/>
          </p:nvPr>
        </p:nvSpPr>
        <p:spPr>
          <a:xfrm>
            <a:off x="3111106" y="6356350"/>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latin typeface="Arial" panose="020B0604020202020204" pitchFamily="34" charset="0"/>
                <a:cs typeface="Arial" panose="020B0604020202020204" pitchFamily="34" charset="0"/>
              </a:rPr>
              <a:pPr/>
              <a:t>1</a:t>
            </a:fld>
            <a:endParaRPr lang="en-US">
              <a:latin typeface="Arial" panose="020B0604020202020204" pitchFamily="34" charset="0"/>
              <a:cs typeface="Arial" panose="020B0604020202020204" pitchFamily="34" charset="0"/>
            </a:endParaRPr>
          </a:p>
        </p:txBody>
      </p:sp>
      <p:pic>
        <p:nvPicPr>
          <p:cNvPr id="4098" name="Picture 2" descr="http://1.bp.blogspot.com/-mBkDrRV4dts/UXvT-eZGxsI/AAAAAAAAAcY/zQtA_X6P4VM/s1600/16042274-abstract-word-cloud-for-management-information-system-with-related-tags-and-term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0869" y="1043577"/>
            <a:ext cx="3448494" cy="32329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8460" y="575697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660" y="568077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65331" y="5680779"/>
            <a:ext cx="778669" cy="6858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Norre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0" y="87162"/>
            <a:ext cx="20288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 descr="LOGO MOH.jpe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87162"/>
            <a:ext cx="9525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1586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0615" y="43965"/>
            <a:ext cx="8672817" cy="827906"/>
          </a:xfrm>
        </p:spPr>
        <p:txBody>
          <a:bodyPr>
            <a:normAutofit fontScale="90000"/>
          </a:bodyPr>
          <a:lstStyle/>
          <a:p>
            <a:r>
              <a:rPr lang="en-US" sz="4500" b="1" dirty="0" err="1" smtClean="0">
                <a:latin typeface="Arial" panose="020B0604020202020204" pitchFamily="34" charset="0"/>
                <a:cs typeface="Arial" panose="020B0604020202020204" pitchFamily="34" charset="0"/>
              </a:rPr>
              <a:t>Hệ</a:t>
            </a:r>
            <a:r>
              <a:rPr lang="en-US" sz="4500" b="1" dirty="0" smtClean="0">
                <a:latin typeface="Arial" panose="020B0604020202020204" pitchFamily="34" charset="0"/>
                <a:cs typeface="Arial" panose="020B0604020202020204" pitchFamily="34" charset="0"/>
              </a:rPr>
              <a:t> </a:t>
            </a:r>
            <a:r>
              <a:rPr lang="en-US" sz="4500" b="1" dirty="0" err="1" smtClean="0">
                <a:latin typeface="Arial" panose="020B0604020202020204" pitchFamily="34" charset="0"/>
                <a:cs typeface="Arial" panose="020B0604020202020204" pitchFamily="34" charset="0"/>
              </a:rPr>
              <a:t>thống</a:t>
            </a:r>
            <a:r>
              <a:rPr lang="en-US" sz="4500" b="1" dirty="0" smtClean="0">
                <a:latin typeface="Arial" panose="020B0604020202020204" pitchFamily="34" charset="0"/>
                <a:cs typeface="Arial" panose="020B0604020202020204" pitchFamily="34" charset="0"/>
              </a:rPr>
              <a:t> </a:t>
            </a:r>
            <a:r>
              <a:rPr lang="en-US" sz="4500" b="1" dirty="0" err="1" smtClean="0">
                <a:latin typeface="Arial" panose="020B0604020202020204" pitchFamily="34" charset="0"/>
                <a:cs typeface="Arial" panose="020B0604020202020204" pitchFamily="34" charset="0"/>
              </a:rPr>
              <a:t>quản</a:t>
            </a:r>
            <a:r>
              <a:rPr lang="en-US" sz="4500" b="1" dirty="0" smtClean="0">
                <a:latin typeface="Arial" panose="020B0604020202020204" pitchFamily="34" charset="0"/>
                <a:cs typeface="Arial" panose="020B0604020202020204" pitchFamily="34" charset="0"/>
              </a:rPr>
              <a:t> </a:t>
            </a:r>
            <a:r>
              <a:rPr lang="en-US" sz="4500" b="1" dirty="0" err="1" smtClean="0">
                <a:latin typeface="Arial" panose="020B0604020202020204" pitchFamily="34" charset="0"/>
                <a:cs typeface="Arial" panose="020B0604020202020204" pitchFamily="34" charset="0"/>
              </a:rPr>
              <a:t>lý</a:t>
            </a:r>
            <a:r>
              <a:rPr lang="en-US" sz="4500" b="1" dirty="0" smtClean="0">
                <a:latin typeface="Arial" panose="020B0604020202020204" pitchFamily="34" charset="0"/>
                <a:cs typeface="Arial" panose="020B0604020202020204" pitchFamily="34" charset="0"/>
              </a:rPr>
              <a:t> </a:t>
            </a:r>
            <a:r>
              <a:rPr lang="en-US" sz="4500" b="1" dirty="0" err="1" smtClean="0">
                <a:latin typeface="Arial" panose="020B0604020202020204" pitchFamily="34" charset="0"/>
                <a:cs typeface="Arial" panose="020B0604020202020204" pitchFamily="34" charset="0"/>
              </a:rPr>
              <a:t>thông</a:t>
            </a:r>
            <a:r>
              <a:rPr lang="en-US" sz="4500" b="1" dirty="0" smtClean="0">
                <a:latin typeface="Arial" panose="020B0604020202020204" pitchFamily="34" charset="0"/>
                <a:cs typeface="Arial" panose="020B0604020202020204" pitchFamily="34" charset="0"/>
              </a:rPr>
              <a:t> tin </a:t>
            </a:r>
            <a:r>
              <a:rPr lang="en-US" sz="4500" b="1" dirty="0" err="1" smtClean="0">
                <a:latin typeface="Arial" panose="020B0604020202020204" pitchFamily="34" charset="0"/>
                <a:cs typeface="Arial" panose="020B0604020202020204" pitchFamily="34" charset="0"/>
              </a:rPr>
              <a:t>là</a:t>
            </a:r>
            <a:r>
              <a:rPr lang="en-US" sz="4500" b="1" dirty="0" smtClean="0">
                <a:latin typeface="Arial" panose="020B0604020202020204" pitchFamily="34" charset="0"/>
                <a:cs typeface="Arial" panose="020B0604020202020204" pitchFamily="34" charset="0"/>
              </a:rPr>
              <a:t> </a:t>
            </a:r>
            <a:r>
              <a:rPr lang="en-US" sz="4500" b="1" dirty="0" err="1" smtClean="0">
                <a:latin typeface="Arial" panose="020B0604020202020204" pitchFamily="34" charset="0"/>
                <a:cs typeface="Arial" panose="020B0604020202020204" pitchFamily="34" charset="0"/>
              </a:rPr>
              <a:t>gì</a:t>
            </a:r>
            <a:endParaRPr lang="en-US" sz="4500" b="1"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a:xfrm>
            <a:off x="6473716" y="6356351"/>
            <a:ext cx="2057400" cy="365125"/>
          </a:xfrm>
        </p:spPr>
        <p:txBody>
          <a:bodyPr/>
          <a:lstStyle/>
          <a:p>
            <a:fld id="{440CBA04-58DA-DA42-9DE4-C355645A8584}" type="slidenum">
              <a:rPr lang="en-US" smtClean="0">
                <a:latin typeface="Arial" panose="020B0604020202020204" pitchFamily="34" charset="0"/>
                <a:cs typeface="Arial" panose="020B0604020202020204" pitchFamily="34" charset="0"/>
              </a:rPr>
              <a:pPr/>
              <a:t>2</a:t>
            </a:fld>
            <a:endParaRPr lang="en-US">
              <a:latin typeface="Arial" panose="020B0604020202020204" pitchFamily="34" charset="0"/>
              <a:cs typeface="Arial" panose="020B0604020202020204" pitchFamily="34" charset="0"/>
            </a:endParaRPr>
          </a:p>
        </p:txBody>
      </p:sp>
      <p:pic>
        <p:nvPicPr>
          <p:cNvPr id="8194" name="Picture 2" descr="http://www.whatissixsigma.net/wp-content/uploads/2013/12/Management-Information-System-Figure-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666" y="2146300"/>
            <a:ext cx="7079366" cy="29591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4226" y="575697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6426" y="568077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1097" y="568077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28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238"/>
            <a:ext cx="9144000" cy="976989"/>
          </a:xfrm>
        </p:spPr>
        <p:txBody>
          <a:bodyPr>
            <a:noAutofit/>
          </a:bodyPr>
          <a:lstStyle/>
          <a:p>
            <a:r>
              <a:rPr lang="en-US" sz="2600" b="1" dirty="0" err="1" smtClean="0">
                <a:latin typeface="Arial" panose="020B0604020202020204" pitchFamily="34" charset="0"/>
                <a:cs typeface="Arial" panose="020B0604020202020204" pitchFamily="34" charset="0"/>
              </a:rPr>
              <a:t>Mục</a:t>
            </a:r>
            <a:r>
              <a:rPr lang="en-US" sz="2600" b="1" dirty="0" smtClean="0">
                <a:latin typeface="Arial" panose="020B0604020202020204" pitchFamily="34" charset="0"/>
                <a:cs typeface="Arial" panose="020B0604020202020204" pitchFamily="34" charset="0"/>
              </a:rPr>
              <a:t> </a:t>
            </a:r>
            <a:r>
              <a:rPr lang="en-US" sz="2600" b="1" dirty="0" err="1" smtClean="0">
                <a:latin typeface="Arial" panose="020B0604020202020204" pitchFamily="34" charset="0"/>
                <a:cs typeface="Arial" panose="020B0604020202020204" pitchFamily="34" charset="0"/>
              </a:rPr>
              <a:t>đích</a:t>
            </a:r>
            <a:r>
              <a:rPr lang="en-US" sz="2600" b="1" dirty="0" smtClean="0">
                <a:latin typeface="Arial" panose="020B0604020202020204" pitchFamily="34" charset="0"/>
                <a:cs typeface="Arial" panose="020B0604020202020204" pitchFamily="34" charset="0"/>
              </a:rPr>
              <a:t> </a:t>
            </a:r>
            <a:r>
              <a:rPr lang="en-US" sz="2600" b="1" dirty="0" err="1" smtClean="0">
                <a:latin typeface="Arial" panose="020B0604020202020204" pitchFamily="34" charset="0"/>
                <a:cs typeface="Arial" panose="020B0604020202020204" pitchFamily="34" charset="0"/>
              </a:rPr>
              <a:t>và</a:t>
            </a:r>
            <a:r>
              <a:rPr lang="en-US" sz="2600" b="1" dirty="0" smtClean="0">
                <a:latin typeface="Arial" panose="020B0604020202020204" pitchFamily="34" charset="0"/>
                <a:cs typeface="Arial" panose="020B0604020202020204" pitchFamily="34" charset="0"/>
              </a:rPr>
              <a:t> </a:t>
            </a:r>
            <a:r>
              <a:rPr lang="en-US" sz="2600" b="1" dirty="0" err="1" smtClean="0">
                <a:latin typeface="Arial" panose="020B0604020202020204" pitchFamily="34" charset="0"/>
                <a:cs typeface="Arial" panose="020B0604020202020204" pitchFamily="34" charset="0"/>
              </a:rPr>
              <a:t>nhiệm</a:t>
            </a:r>
            <a:r>
              <a:rPr lang="en-US" sz="2600" b="1" dirty="0" smtClean="0">
                <a:latin typeface="Arial" panose="020B0604020202020204" pitchFamily="34" charset="0"/>
                <a:cs typeface="Arial" panose="020B0604020202020204" pitchFamily="34" charset="0"/>
              </a:rPr>
              <a:t> </a:t>
            </a:r>
            <a:r>
              <a:rPr lang="en-US" sz="2600" b="1" dirty="0" err="1" smtClean="0">
                <a:latin typeface="Arial" panose="020B0604020202020204" pitchFamily="34" charset="0"/>
                <a:cs typeface="Arial" panose="020B0604020202020204" pitchFamily="34" charset="0"/>
              </a:rPr>
              <a:t>vụ</a:t>
            </a:r>
            <a:r>
              <a:rPr lang="en-US" sz="2600" b="1" dirty="0" smtClean="0">
                <a:latin typeface="Arial" panose="020B0604020202020204" pitchFamily="34" charset="0"/>
                <a:cs typeface="Arial" panose="020B0604020202020204" pitchFamily="34" charset="0"/>
              </a:rPr>
              <a:t> </a:t>
            </a:r>
            <a:r>
              <a:rPr lang="en-US" sz="2600" b="1" dirty="0" err="1" smtClean="0">
                <a:latin typeface="Arial" panose="020B0604020202020204" pitchFamily="34" charset="0"/>
                <a:cs typeface="Arial" panose="020B0604020202020204" pitchFamily="34" charset="0"/>
              </a:rPr>
              <a:t>của</a:t>
            </a:r>
            <a:r>
              <a:rPr lang="en-US" sz="2600" b="1" dirty="0" smtClean="0">
                <a:latin typeface="Arial" panose="020B0604020202020204" pitchFamily="34" charset="0"/>
                <a:cs typeface="Arial" panose="020B0604020202020204" pitchFamily="34" charset="0"/>
              </a:rPr>
              <a:t> </a:t>
            </a:r>
            <a:r>
              <a:rPr lang="en-US" sz="2600" b="1" dirty="0" err="1" smtClean="0">
                <a:latin typeface="Arial" panose="020B0604020202020204" pitchFamily="34" charset="0"/>
                <a:cs typeface="Arial" panose="020B0604020202020204" pitchFamily="34" charset="0"/>
              </a:rPr>
              <a:t>hệ</a:t>
            </a:r>
            <a:r>
              <a:rPr lang="en-US" sz="2600" b="1" dirty="0" smtClean="0">
                <a:latin typeface="Arial" panose="020B0604020202020204" pitchFamily="34" charset="0"/>
                <a:cs typeface="Arial" panose="020B0604020202020204" pitchFamily="34" charset="0"/>
              </a:rPr>
              <a:t> </a:t>
            </a:r>
            <a:r>
              <a:rPr lang="en-US" sz="2600" b="1" dirty="0" err="1" smtClean="0">
                <a:latin typeface="Arial" panose="020B0604020202020204" pitchFamily="34" charset="0"/>
                <a:cs typeface="Arial" panose="020B0604020202020204" pitchFamily="34" charset="0"/>
              </a:rPr>
              <a:t>thống</a:t>
            </a:r>
            <a:r>
              <a:rPr lang="en-US" sz="2600" b="1" dirty="0" smtClean="0">
                <a:latin typeface="Arial" panose="020B0604020202020204" pitchFamily="34" charset="0"/>
                <a:cs typeface="Arial" panose="020B0604020202020204" pitchFamily="34" charset="0"/>
              </a:rPr>
              <a:t> </a:t>
            </a:r>
            <a:r>
              <a:rPr lang="en-US" sz="2600" b="1" dirty="0" err="1" smtClean="0">
                <a:latin typeface="Arial" panose="020B0604020202020204" pitchFamily="34" charset="0"/>
                <a:cs typeface="Arial" panose="020B0604020202020204" pitchFamily="34" charset="0"/>
              </a:rPr>
              <a:t>và</a:t>
            </a:r>
            <a:r>
              <a:rPr lang="en-US" sz="2600" b="1" dirty="0" smtClean="0">
                <a:latin typeface="Arial" panose="020B0604020202020204" pitchFamily="34" charset="0"/>
                <a:cs typeface="Arial" panose="020B0604020202020204" pitchFamily="34" charset="0"/>
              </a:rPr>
              <a:t> </a:t>
            </a:r>
            <a:r>
              <a:rPr lang="en-US" sz="2600" b="1" dirty="0" err="1" smtClean="0">
                <a:latin typeface="Arial" panose="020B0604020202020204" pitchFamily="34" charset="0"/>
                <a:cs typeface="Arial" panose="020B0604020202020204" pitchFamily="34" charset="0"/>
              </a:rPr>
              <a:t>quy</a:t>
            </a:r>
            <a:r>
              <a:rPr lang="en-US" sz="2600" b="1" dirty="0" smtClean="0">
                <a:latin typeface="Arial" panose="020B0604020202020204" pitchFamily="34" charset="0"/>
                <a:cs typeface="Arial" panose="020B0604020202020204" pitchFamily="34" charset="0"/>
              </a:rPr>
              <a:t> </a:t>
            </a:r>
            <a:r>
              <a:rPr lang="en-US" sz="2600" b="1" dirty="0" err="1" smtClean="0">
                <a:latin typeface="Arial" panose="020B0604020202020204" pitchFamily="34" charset="0"/>
                <a:cs typeface="Arial" panose="020B0604020202020204" pitchFamily="34" charset="0"/>
              </a:rPr>
              <a:t>trình</a:t>
            </a:r>
            <a:r>
              <a:rPr lang="en-US" sz="2600" b="1" dirty="0" smtClean="0">
                <a:latin typeface="Arial" panose="020B0604020202020204" pitchFamily="34" charset="0"/>
                <a:cs typeface="Arial" panose="020B0604020202020204" pitchFamily="34" charset="0"/>
              </a:rPr>
              <a:t> </a:t>
            </a:r>
            <a:r>
              <a:rPr lang="vi-VN" sz="2600" b="1" dirty="0" smtClean="0">
                <a:latin typeface="Arial" panose="020B0604020202020204" pitchFamily="34" charset="0"/>
                <a:cs typeface="Arial" panose="020B0604020202020204" pitchFamily="34" charset="0"/>
              </a:rPr>
              <a:t>CNTT</a:t>
            </a:r>
            <a:endParaRPr lang="en-US" sz="2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10107" y="1018480"/>
            <a:ext cx="8472642" cy="4693831"/>
          </a:xfrm>
        </p:spPr>
        <p:txBody>
          <a:bodyPr>
            <a:normAutofit/>
          </a:bodyPr>
          <a:lstStyle/>
          <a:p>
            <a:pPr marL="0" indent="0" algn="ctr">
              <a:buNone/>
            </a:pPr>
            <a:r>
              <a:rPr lang="vi-VN" sz="2200" b="1" dirty="0">
                <a:latin typeface="Arial" panose="020B0604020202020204" pitchFamily="34" charset="0"/>
                <a:cs typeface="Arial" panose="020B0604020202020204" pitchFamily="34" charset="0"/>
              </a:rPr>
              <a:t>Đầu tư và mục đích là để hỗ trợ kinh doanh và </a:t>
            </a:r>
            <a:r>
              <a:rPr lang="en-US" sz="2200" b="1" dirty="0" err="1" smtClean="0">
                <a:latin typeface="Arial" panose="020B0604020202020204" pitchFamily="34" charset="0"/>
                <a:cs typeface="Arial" panose="020B0604020202020204" pitchFamily="34" charset="0"/>
              </a:rPr>
              <a:t>các</a:t>
            </a:r>
            <a:r>
              <a:rPr lang="en-US" sz="2200" b="1" dirty="0" smtClean="0">
                <a:latin typeface="Arial" panose="020B0604020202020204" pitchFamily="34" charset="0"/>
                <a:cs typeface="Arial" panose="020B0604020202020204" pitchFamily="34" charset="0"/>
              </a:rPr>
              <a:t> </a:t>
            </a:r>
            <a:r>
              <a:rPr lang="vi-VN" sz="2200" b="1" dirty="0" smtClean="0">
                <a:latin typeface="Arial" panose="020B0604020202020204" pitchFamily="34" charset="0"/>
                <a:cs typeface="Arial" panose="020B0604020202020204" pitchFamily="34" charset="0"/>
              </a:rPr>
              <a:t>hoạt động</a:t>
            </a:r>
            <a:r>
              <a:rPr lang="en-US" sz="2200" b="1" dirty="0" smtClean="0">
                <a:latin typeface="Arial" panose="020B0604020202020204" pitchFamily="34" charset="0"/>
                <a:cs typeface="Arial" panose="020B0604020202020204" pitchFamily="34" charset="0"/>
              </a:rPr>
              <a:t> y </a:t>
            </a:r>
            <a:r>
              <a:rPr lang="en-US" sz="2200" b="1" dirty="0" err="1" smtClean="0">
                <a:latin typeface="Arial" panose="020B0604020202020204" pitchFamily="34" charset="0"/>
                <a:cs typeface="Arial" panose="020B0604020202020204" pitchFamily="34" charset="0"/>
              </a:rPr>
              <a:t>tế</a:t>
            </a:r>
            <a:r>
              <a:rPr lang="en-US" sz="2200" b="1" dirty="0">
                <a:latin typeface="Arial" panose="020B0604020202020204" pitchFamily="34" charset="0"/>
                <a:cs typeface="Arial" panose="020B0604020202020204" pitchFamily="34" charset="0"/>
              </a:rPr>
              <a:t> </a:t>
            </a:r>
            <a:r>
              <a:rPr lang="en-US" sz="2200" b="1" dirty="0" err="1" smtClean="0">
                <a:latin typeface="Arial" panose="020B0604020202020204" pitchFamily="34" charset="0"/>
                <a:cs typeface="Arial" panose="020B0604020202020204" pitchFamily="34" charset="0"/>
              </a:rPr>
              <a:t>chuyên</a:t>
            </a:r>
            <a:r>
              <a:rPr lang="en-US" sz="2200" b="1" dirty="0" smtClean="0">
                <a:latin typeface="Arial" panose="020B0604020202020204" pitchFamily="34" charset="0"/>
                <a:cs typeface="Arial" panose="020B0604020202020204" pitchFamily="34" charset="0"/>
              </a:rPr>
              <a:t> </a:t>
            </a:r>
            <a:r>
              <a:rPr lang="en-US" sz="2200" b="1" dirty="0" err="1" smtClean="0">
                <a:latin typeface="Arial" panose="020B0604020202020204" pitchFamily="34" charset="0"/>
                <a:cs typeface="Arial" panose="020B0604020202020204" pitchFamily="34" charset="0"/>
              </a:rPr>
              <a:t>môn</a:t>
            </a:r>
            <a:endParaRPr lang="en-US" sz="2200" b="1" dirty="0" smtClean="0">
              <a:latin typeface="Arial" panose="020B0604020202020204" pitchFamily="34" charset="0"/>
              <a:cs typeface="Arial" panose="020B0604020202020204" pitchFamily="34" charset="0"/>
            </a:endParaRPr>
          </a:p>
          <a:p>
            <a:pPr algn="just">
              <a:buFont typeface="Arial" charset="0"/>
              <a:buChar char="•"/>
            </a:pPr>
            <a:r>
              <a:rPr lang="vi-VN" sz="2400" b="1" dirty="0">
                <a:latin typeface="Arial" panose="020B0604020202020204" pitchFamily="34" charset="0"/>
                <a:cs typeface="Arial" panose="020B0604020202020204" pitchFamily="34" charset="0"/>
              </a:rPr>
              <a:t>Nhiệm vụ: Cung cấp các dịch vụ </a:t>
            </a:r>
            <a:r>
              <a:rPr lang="en-US" sz="2400" b="1" dirty="0" err="1" smtClean="0">
                <a:latin typeface="Arial" panose="020B0604020202020204" pitchFamily="34" charset="0"/>
                <a:cs typeface="Arial" panose="020B0604020202020204" pitchFamily="34" charset="0"/>
              </a:rPr>
              <a:t>dựa</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trên</a:t>
            </a:r>
            <a:r>
              <a:rPr lang="en-US" sz="2400" b="1" dirty="0" smtClean="0">
                <a:latin typeface="Arial" panose="020B0604020202020204" pitchFamily="34" charset="0"/>
                <a:cs typeface="Arial" panose="020B0604020202020204" pitchFamily="34" charset="0"/>
              </a:rPr>
              <a:t> </a:t>
            </a:r>
            <a:r>
              <a:rPr lang="vi-VN" sz="2400" b="1" dirty="0" smtClean="0">
                <a:latin typeface="Arial" panose="020B0604020202020204" pitchFamily="34" charset="0"/>
                <a:cs typeface="Arial" panose="020B0604020202020204" pitchFamily="34" charset="0"/>
              </a:rPr>
              <a:t>công </a:t>
            </a:r>
            <a:r>
              <a:rPr lang="vi-VN" sz="2400" b="1" dirty="0">
                <a:latin typeface="Arial" panose="020B0604020202020204" pitchFamily="34" charset="0"/>
                <a:cs typeface="Arial" panose="020B0604020202020204" pitchFamily="34" charset="0"/>
              </a:rPr>
              <a:t>nghệ chất lượng cao nhất với chi phí hiệu quả nhất</a:t>
            </a:r>
            <a:r>
              <a:rPr lang="vi-VN" sz="2400" b="1" dirty="0" smtClean="0">
                <a:latin typeface="Arial" panose="020B0604020202020204" pitchFamily="34" charset="0"/>
                <a:cs typeface="Arial" panose="020B0604020202020204" pitchFamily="34" charset="0"/>
              </a:rPr>
              <a:t>.</a:t>
            </a:r>
            <a:endParaRPr lang="en-US" sz="2400" b="1" dirty="0" smtClean="0">
              <a:latin typeface="Arial" panose="020B0604020202020204" pitchFamily="34" charset="0"/>
              <a:cs typeface="Arial" panose="020B0604020202020204" pitchFamily="34" charset="0"/>
            </a:endParaRPr>
          </a:p>
          <a:p>
            <a:pPr lvl="1" algn="just">
              <a:buFontTx/>
              <a:buChar char="-"/>
            </a:pPr>
            <a:endParaRPr lang="en-US" sz="2200" dirty="0" smtClean="0">
              <a:latin typeface="Arial" panose="020B0604020202020204" pitchFamily="34" charset="0"/>
              <a:cs typeface="Arial" panose="020B0604020202020204" pitchFamily="34" charset="0"/>
            </a:endParaRPr>
          </a:p>
          <a:p>
            <a:pPr lvl="1" algn="just">
              <a:buFontTx/>
              <a:buChar char="-"/>
            </a:pPr>
            <a:r>
              <a:rPr lang="en-US" sz="2200" dirty="0" err="1" smtClean="0">
                <a:latin typeface="Arial" panose="020B0604020202020204" pitchFamily="34" charset="0"/>
                <a:cs typeface="Arial" panose="020B0604020202020204" pitchFamily="34" charset="0"/>
              </a:rPr>
              <a:t>Tích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hợp</a:t>
            </a:r>
            <a:r>
              <a:rPr lang="en-US" sz="2200" dirty="0" smtClean="0">
                <a:latin typeface="Arial" panose="020B0604020202020204" pitchFamily="34" charset="0"/>
                <a:cs typeface="Arial" panose="020B0604020202020204" pitchFamily="34" charset="0"/>
              </a:rPr>
              <a:t> </a:t>
            </a:r>
          </a:p>
          <a:p>
            <a:pPr lvl="1" algn="just">
              <a:buFontTx/>
              <a:buChar char="-"/>
            </a:pPr>
            <a:r>
              <a:rPr lang="en-US" sz="2200" dirty="0" err="1" smtClean="0">
                <a:latin typeface="Arial" panose="020B0604020202020204" pitchFamily="34" charset="0"/>
                <a:cs typeface="Arial" panose="020B0604020202020204" pitchFamily="34" charset="0"/>
              </a:rPr>
              <a:t>Giải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pháp</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sáng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tạo</a:t>
            </a:r>
            <a:endParaRPr lang="en-US" sz="2200" dirty="0" smtClean="0">
              <a:latin typeface="Arial" panose="020B0604020202020204" pitchFamily="34" charset="0"/>
              <a:cs typeface="Arial" panose="020B0604020202020204" pitchFamily="34" charset="0"/>
            </a:endParaRPr>
          </a:p>
          <a:p>
            <a:pPr lvl="1" algn="just">
              <a:buFontTx/>
              <a:buChar char="-"/>
            </a:pPr>
            <a:r>
              <a:rPr lang="en-US" sz="2200" dirty="0" err="1" smtClean="0">
                <a:latin typeface="Arial" panose="020B0604020202020204" pitchFamily="34" charset="0"/>
                <a:cs typeface="Arial" panose="020B0604020202020204" pitchFamily="34" charset="0"/>
              </a:rPr>
              <a:t>Tiếp</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cận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phù</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hợp</a:t>
            </a:r>
            <a:endParaRPr lang="en-US" sz="2200" dirty="0" smtClean="0">
              <a:latin typeface="Arial" panose="020B0604020202020204" pitchFamily="34" charset="0"/>
              <a:cs typeface="Arial" panose="020B0604020202020204" pitchFamily="34" charset="0"/>
            </a:endParaRPr>
          </a:p>
          <a:p>
            <a:pPr lvl="1" algn="just">
              <a:buFontTx/>
              <a:buChar char="-"/>
            </a:pPr>
            <a:r>
              <a:rPr lang="en-US" sz="2200" dirty="0" err="1" smtClean="0">
                <a:latin typeface="Arial" panose="020B0604020202020204" pitchFamily="34" charset="0"/>
                <a:cs typeface="Arial" panose="020B0604020202020204" pitchFamily="34" charset="0"/>
              </a:rPr>
              <a:t>Năng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lực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rộng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lớn</a:t>
            </a:r>
            <a:r>
              <a:rPr lang="en-US" sz="2200" dirty="0" smtClean="0">
                <a:latin typeface="Arial" panose="020B0604020202020204" pitchFamily="34" charset="0"/>
                <a:cs typeface="Arial" panose="020B0604020202020204" pitchFamily="34" charset="0"/>
              </a:rPr>
              <a:t>  </a:t>
            </a:r>
          </a:p>
          <a:p>
            <a:pPr lvl="1" algn="just">
              <a:buFontTx/>
              <a:buChar char="-"/>
            </a:pPr>
            <a:r>
              <a:rPr lang="vi-VN" sz="2200" dirty="0" smtClean="0">
                <a:latin typeface="Arial" panose="020B0604020202020204" pitchFamily="34" charset="0"/>
                <a:cs typeface="Arial" panose="020B0604020202020204" pitchFamily="34" charset="0"/>
              </a:rPr>
              <a:t>Thông tin cho việc lập kế hoạch chiến lược</a:t>
            </a:r>
            <a:r>
              <a:rPr lang="en-US" sz="2200" dirty="0" smtClean="0">
                <a:latin typeface="Arial" panose="020B0604020202020204" pitchFamily="34" charset="0"/>
                <a:cs typeface="Arial" panose="020B0604020202020204" pitchFamily="34" charset="0"/>
              </a:rPr>
              <a:t>         </a:t>
            </a:r>
          </a:p>
          <a:p>
            <a:pPr algn="just"/>
            <a:endParaRPr lang="en-US" dirty="0" smtClean="0">
              <a:latin typeface="Arial" panose="020B0604020202020204" pitchFamily="34" charset="0"/>
              <a:cs typeface="Arial" panose="020B0604020202020204" pitchFamily="34" charset="0"/>
            </a:endParaRPr>
          </a:p>
          <a:p>
            <a:pPr algn="just"/>
            <a:endParaRPr lang="en-US" dirty="0" smtClean="0">
              <a:latin typeface="Arial" panose="020B0604020202020204" pitchFamily="34" charset="0"/>
              <a:cs typeface="Arial" panose="020B0604020202020204" pitchFamily="34" charset="0"/>
            </a:endParaRPr>
          </a:p>
          <a:p>
            <a:pPr algn="just"/>
            <a:endParaRPr lang="en-US" dirty="0" smtClean="0">
              <a:latin typeface="Arial" panose="020B0604020202020204" pitchFamily="34" charset="0"/>
              <a:cs typeface="Arial" panose="020B0604020202020204" pitchFamily="34" charset="0"/>
            </a:endParaRPr>
          </a:p>
          <a:p>
            <a:pPr algn="just"/>
            <a:endParaRPr lang="en-US" dirty="0" smtClean="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11106" y="6245988"/>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a:xfrm>
            <a:off x="6457950" y="6245989"/>
            <a:ext cx="2057400" cy="365125"/>
          </a:xfrm>
        </p:spPr>
        <p:txBody>
          <a:bodyPr/>
          <a:lstStyle/>
          <a:p>
            <a:fld id="{440CBA04-58DA-DA42-9DE4-C355645A8584}" type="slidenum">
              <a:rPr lang="en-US" smtClean="0">
                <a:latin typeface="Arial" panose="020B0604020202020204" pitchFamily="34" charset="0"/>
                <a:cs typeface="Arial" panose="020B0604020202020204" pitchFamily="34" charset="0"/>
              </a:rPr>
              <a:pPr/>
              <a:t>3</a:t>
            </a:fld>
            <a:endParaRPr lang="en-US">
              <a:latin typeface="Arial" panose="020B0604020202020204" pitchFamily="34" charset="0"/>
              <a:cs typeface="Arial" panose="020B0604020202020204" pitchFamily="34" charset="0"/>
            </a:endParaRPr>
          </a:p>
        </p:txBody>
      </p:sp>
      <p:pic>
        <p:nvPicPr>
          <p:cNvPr id="5122" name="Picture 2" descr="https://tse3.mm.bing.net/th?id=OIP.foIaRuaYZZmRmEtcjiPCwQEsB4&amp;pid=15.1&amp;P=0&amp;w=300&amp;h=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7831" y="2746597"/>
            <a:ext cx="28575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8460" y="5646617"/>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660" y="5570417"/>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65331" y="5570417"/>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3999" cy="976989"/>
          </a:xfrm>
        </p:spPr>
        <p:txBody>
          <a:bodyPr>
            <a:noAutofit/>
          </a:bodyPr>
          <a:lstStyle/>
          <a:p>
            <a:r>
              <a:rPr lang="en-US" sz="3200" b="1" dirty="0" err="1" smtClean="0">
                <a:uFill>
                  <a:solidFill/>
                </a:uFill>
                <a:latin typeface="Arial" panose="020B0604020202020204" pitchFamily="34" charset="0"/>
                <a:cs typeface="Arial" panose="020B0604020202020204" pitchFamily="34" charset="0"/>
              </a:rPr>
              <a:t>Các</a:t>
            </a:r>
            <a:r>
              <a:rPr lang="en-US" sz="3200" b="1" dirty="0" smtClean="0">
                <a:uFill>
                  <a:solidFill/>
                </a:uFill>
                <a:latin typeface="Arial" panose="020B0604020202020204" pitchFamily="34" charset="0"/>
                <a:cs typeface="Arial" panose="020B0604020202020204" pitchFamily="34" charset="0"/>
              </a:rPr>
              <a:t> </a:t>
            </a:r>
            <a:r>
              <a:rPr lang="en-US" sz="3200" b="1" dirty="0" err="1" smtClean="0">
                <a:uFill>
                  <a:solidFill/>
                </a:uFill>
                <a:latin typeface="Arial" panose="020B0604020202020204" pitchFamily="34" charset="0"/>
                <a:cs typeface="Arial" panose="020B0604020202020204" pitchFamily="34" charset="0"/>
              </a:rPr>
              <a:t>nhu</a:t>
            </a:r>
            <a:r>
              <a:rPr lang="en-US" sz="3200" b="1" dirty="0" smtClean="0">
                <a:uFill>
                  <a:solidFill/>
                </a:uFill>
                <a:latin typeface="Arial" panose="020B0604020202020204" pitchFamily="34" charset="0"/>
                <a:cs typeface="Arial" panose="020B0604020202020204" pitchFamily="34" charset="0"/>
              </a:rPr>
              <a:t> </a:t>
            </a:r>
            <a:r>
              <a:rPr lang="en-US" sz="3200" b="1" dirty="0" err="1" smtClean="0">
                <a:uFill>
                  <a:solidFill/>
                </a:uFill>
                <a:latin typeface="Arial" panose="020B0604020202020204" pitchFamily="34" charset="0"/>
                <a:cs typeface="Arial" panose="020B0604020202020204" pitchFamily="34" charset="0"/>
              </a:rPr>
              <a:t>cầu</a:t>
            </a:r>
            <a:r>
              <a:rPr lang="en-US" sz="3200" b="1" dirty="0" smtClean="0">
                <a:uFill>
                  <a:solidFill/>
                </a:uFill>
                <a:latin typeface="Arial" panose="020B0604020202020204" pitchFamily="34" charset="0"/>
                <a:cs typeface="Arial" panose="020B0604020202020204" pitchFamily="34" charset="0"/>
              </a:rPr>
              <a:t> </a:t>
            </a:r>
            <a:r>
              <a:rPr lang="en-US" sz="3200" b="1" dirty="0" err="1" smtClean="0">
                <a:uFill>
                  <a:solidFill/>
                </a:uFill>
                <a:latin typeface="Arial" panose="020B0604020202020204" pitchFamily="34" charset="0"/>
                <a:cs typeface="Arial" panose="020B0604020202020204" pitchFamily="34" charset="0"/>
              </a:rPr>
              <a:t>công</a:t>
            </a:r>
            <a:r>
              <a:rPr lang="en-US" sz="3200" b="1" dirty="0" smtClean="0">
                <a:uFill>
                  <a:solidFill/>
                </a:uFill>
                <a:latin typeface="Arial" panose="020B0604020202020204" pitchFamily="34" charset="0"/>
                <a:cs typeface="Arial" panose="020B0604020202020204" pitchFamily="34" charset="0"/>
              </a:rPr>
              <a:t> </a:t>
            </a:r>
            <a:r>
              <a:rPr lang="en-US" sz="3200" b="1" dirty="0" err="1" smtClean="0">
                <a:uFill>
                  <a:solidFill/>
                </a:uFill>
                <a:latin typeface="Arial" panose="020B0604020202020204" pitchFamily="34" charset="0"/>
                <a:cs typeface="Arial" panose="020B0604020202020204" pitchFamily="34" charset="0"/>
              </a:rPr>
              <a:t>nghệ</a:t>
            </a:r>
            <a:r>
              <a:rPr lang="en-US" sz="3200" b="1" dirty="0" smtClean="0">
                <a:uFill>
                  <a:solidFill/>
                </a:uFill>
                <a:latin typeface="Arial" panose="020B0604020202020204" pitchFamily="34" charset="0"/>
                <a:cs typeface="Arial" panose="020B0604020202020204" pitchFamily="34" charset="0"/>
              </a:rPr>
              <a:t> </a:t>
            </a:r>
            <a:r>
              <a:rPr lang="en-US" sz="3200" b="1" dirty="0" err="1" smtClean="0">
                <a:uFill>
                  <a:solidFill/>
                </a:uFill>
                <a:latin typeface="Arial" panose="020B0604020202020204" pitchFamily="34" charset="0"/>
                <a:cs typeface="Arial" panose="020B0604020202020204" pitchFamily="34" charset="0"/>
              </a:rPr>
              <a:t>thông</a:t>
            </a:r>
            <a:r>
              <a:rPr lang="en-US" sz="3200" b="1" dirty="0" smtClean="0">
                <a:uFill>
                  <a:solidFill/>
                </a:uFill>
                <a:latin typeface="Arial" panose="020B0604020202020204" pitchFamily="34" charset="0"/>
                <a:cs typeface="Arial" panose="020B0604020202020204" pitchFamily="34" charset="0"/>
              </a:rPr>
              <a:t> tin </a:t>
            </a:r>
            <a:r>
              <a:rPr lang="en-US" sz="3200" b="1" dirty="0" err="1" smtClean="0">
                <a:uFill>
                  <a:solidFill/>
                </a:uFill>
                <a:latin typeface="Arial" panose="020B0604020202020204" pitchFamily="34" charset="0"/>
                <a:cs typeface="Arial" panose="020B0604020202020204" pitchFamily="34" charset="0"/>
              </a:rPr>
              <a:t>ưu</a:t>
            </a:r>
            <a:r>
              <a:rPr lang="en-US" sz="3200" b="1" dirty="0" smtClean="0">
                <a:uFill>
                  <a:solidFill/>
                </a:uFill>
                <a:latin typeface="Arial" panose="020B0604020202020204" pitchFamily="34" charset="0"/>
                <a:cs typeface="Arial" panose="020B0604020202020204" pitchFamily="34" charset="0"/>
              </a:rPr>
              <a:t> </a:t>
            </a:r>
            <a:r>
              <a:rPr lang="en-US" sz="3200" b="1" dirty="0" err="1" smtClean="0">
                <a:uFill>
                  <a:solidFill/>
                </a:uFill>
                <a:latin typeface="Arial" panose="020B0604020202020204" pitchFamily="34" charset="0"/>
                <a:cs typeface="Arial" panose="020B0604020202020204" pitchFamily="34" charset="0"/>
              </a:rPr>
              <a:t>tiên</a:t>
            </a:r>
            <a:r>
              <a:rPr lang="en-US" sz="3200" b="1" dirty="0" smtClean="0">
                <a:uFill>
                  <a:solidFill/>
                </a:uFill>
                <a:latin typeface="Arial" panose="020B0604020202020204" pitchFamily="34" charset="0"/>
                <a:cs typeface="Arial" panose="020B0604020202020204" pitchFamily="34" charset="0"/>
              </a:rPr>
              <a:t> </a:t>
            </a:r>
            <a:r>
              <a:rPr lang="en-US" sz="3200" b="1" dirty="0" err="1" smtClean="0">
                <a:uFill>
                  <a:solidFill/>
                </a:uFill>
                <a:latin typeface="Arial" panose="020B0604020202020204" pitchFamily="34" charset="0"/>
                <a:cs typeface="Arial" panose="020B0604020202020204" pitchFamily="34" charset="0"/>
              </a:rPr>
              <a:t>cao</a:t>
            </a:r>
            <a:endParaRPr lang="en-US" sz="3200" b="1"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11106" y="6356350"/>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a:xfrm>
            <a:off x="6457950" y="6356351"/>
            <a:ext cx="2057400" cy="365125"/>
          </a:xfrm>
        </p:spPr>
        <p:txBody>
          <a:bodyPr/>
          <a:lstStyle/>
          <a:p>
            <a:fld id="{440CBA04-58DA-DA42-9DE4-C355645A8584}" type="slidenum">
              <a:rPr lang="en-US" smtClean="0">
                <a:latin typeface="Arial" panose="020B0604020202020204" pitchFamily="34" charset="0"/>
                <a:cs typeface="Arial" panose="020B0604020202020204" pitchFamily="34" charset="0"/>
              </a:rPr>
              <a:pPr/>
              <a:t>4</a:t>
            </a:fld>
            <a:endParaRPr lang="en-US" dirty="0">
              <a:latin typeface="Arial" panose="020B0604020202020204" pitchFamily="34" charset="0"/>
              <a:cs typeface="Arial" panose="020B0604020202020204" pitchFamily="34" charset="0"/>
            </a:endParaRPr>
          </a:p>
        </p:txBody>
      </p:sp>
      <p:sp>
        <p:nvSpPr>
          <p:cNvPr id="9" name="Shape 279"/>
          <p:cNvSpPr txBox="1">
            <a:spLocks/>
          </p:cNvSpPr>
          <p:nvPr/>
        </p:nvSpPr>
        <p:spPr>
          <a:xfrm>
            <a:off x="149935" y="872887"/>
            <a:ext cx="3810000" cy="5483464"/>
          </a:xfrm>
          <a:prstGeom prst="rect">
            <a:avLst/>
          </a:prstGeom>
        </p:spPr>
        <p:txBody>
          <a:bodyPr vert="horz" lIns="91440" tIns="45720" rIns="91440" bIns="45720" rtlCol="0">
            <a:noAutofit/>
          </a:bodyPr>
          <a:lstStyle/>
          <a:p>
            <a:pPr marL="212090" marR="0" lvl="0" indent="-171450" algn="l" defTabSz="457200" rtl="0" eaLnBrk="1" fontAlgn="auto" latinLnBrk="0" hangingPunct="1">
              <a:lnSpc>
                <a:spcPct val="100000"/>
              </a:lnSpc>
              <a:spcBef>
                <a:spcPct val="20000"/>
              </a:spcBef>
              <a:spcAft>
                <a:spcPts val="0"/>
              </a:spcAft>
              <a:buClrTx/>
              <a:buSzTx/>
              <a:tabLst/>
              <a:defRPr sz="1800">
                <a:uFillTx/>
              </a:defRPr>
            </a:pPr>
            <a:r>
              <a:rPr lang="en-US" sz="1500" b="1" dirty="0" err="1" smtClean="0">
                <a:uFill>
                  <a:solidFill/>
                </a:uFill>
                <a:latin typeface="Arial" panose="020B0604020202020204" pitchFamily="34" charset="0"/>
                <a:cs typeface="Arial" panose="020B0604020202020204" pitchFamily="34" charset="0"/>
              </a:rPr>
              <a:t>Quản</a:t>
            </a:r>
            <a:r>
              <a:rPr lang="en-US" sz="1500" b="1" dirty="0" smtClean="0">
                <a:uFill>
                  <a:solidFill/>
                </a:uFill>
                <a:latin typeface="Arial" panose="020B0604020202020204" pitchFamily="34" charset="0"/>
                <a:cs typeface="Arial" panose="020B0604020202020204" pitchFamily="34" charset="0"/>
              </a:rPr>
              <a:t> </a:t>
            </a:r>
            <a:r>
              <a:rPr lang="en-US" sz="1500" b="1" dirty="0" err="1" smtClean="0">
                <a:uFill>
                  <a:solidFill/>
                </a:uFill>
                <a:latin typeface="Arial" panose="020B0604020202020204" pitchFamily="34" charset="0"/>
                <a:cs typeface="Arial" panose="020B0604020202020204" pitchFamily="34" charset="0"/>
              </a:rPr>
              <a:t>lý</a:t>
            </a:r>
            <a:r>
              <a:rPr lang="en-US" sz="1500" b="1" dirty="0" smtClean="0">
                <a:uFill>
                  <a:solidFill/>
                </a:uFill>
                <a:latin typeface="Arial" panose="020B0604020202020204" pitchFamily="34" charset="0"/>
                <a:cs typeface="Arial" panose="020B0604020202020204" pitchFamily="34" charset="0"/>
              </a:rPr>
              <a:t> </a:t>
            </a:r>
            <a:r>
              <a:rPr lang="en-US" sz="1500" b="1" dirty="0" err="1" smtClean="0">
                <a:uFill>
                  <a:solidFill/>
                </a:uFill>
                <a:latin typeface="Arial" panose="020B0604020202020204" pitchFamily="34" charset="0"/>
                <a:cs typeface="Arial" panose="020B0604020202020204" pitchFamily="34" charset="0"/>
              </a:rPr>
              <a:t>doanh</a:t>
            </a:r>
            <a:r>
              <a:rPr lang="en-US" sz="1500" b="1" dirty="0" smtClean="0">
                <a:uFill>
                  <a:solidFill/>
                </a:uFill>
                <a:latin typeface="Arial" panose="020B0604020202020204" pitchFamily="34" charset="0"/>
                <a:cs typeface="Arial" panose="020B0604020202020204" pitchFamily="34" charset="0"/>
              </a:rPr>
              <a:t> </a:t>
            </a:r>
            <a:r>
              <a:rPr lang="en-US" sz="1500" b="1" dirty="0" err="1" smtClean="0">
                <a:uFill>
                  <a:solidFill/>
                </a:uFill>
                <a:latin typeface="Arial" panose="020B0604020202020204" pitchFamily="34" charset="0"/>
                <a:cs typeface="Arial" panose="020B0604020202020204" pitchFamily="34" charset="0"/>
              </a:rPr>
              <a:t>thu</a:t>
            </a:r>
            <a:endParaRPr lang="en-US" sz="1500" b="1" dirty="0" smtClean="0">
              <a:uFill>
                <a:solidFill/>
              </a:uFill>
              <a:latin typeface="Arial" panose="020B0604020202020204" pitchFamily="34" charset="0"/>
              <a:cs typeface="Arial" panose="020B0604020202020204" pitchFamily="34" charset="0"/>
            </a:endParaRPr>
          </a:p>
          <a:p>
            <a:pPr marL="212090" marR="0" lvl="0" indent="-171450" algn="l" defTabSz="457200" rtl="0" eaLnBrk="1" fontAlgn="auto" latinLnBrk="0" hangingPunct="1">
              <a:lnSpc>
                <a:spcPct val="100000"/>
              </a:lnSpc>
              <a:spcBef>
                <a:spcPct val="20000"/>
              </a:spcBef>
              <a:spcAft>
                <a:spcPts val="0"/>
              </a:spcAft>
              <a:buClrTx/>
              <a:buSzTx/>
              <a:buFont typeface="Arial"/>
              <a:buChar char="•"/>
              <a:tabLst/>
              <a:defRPr sz="1800">
                <a:uFillTx/>
              </a:defRPr>
            </a:pPr>
            <a:r>
              <a:rPr lang="en-US" sz="1500" dirty="0" err="1" smtClean="0">
                <a:uFill>
                  <a:solidFill/>
                </a:uFill>
                <a:latin typeface="Arial" panose="020B0604020202020204" pitchFamily="34" charset="0"/>
                <a:cs typeface="Arial" panose="020B0604020202020204" pitchFamily="34" charset="0"/>
              </a:rPr>
              <a:t>Đăng</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kí</a:t>
            </a:r>
            <a:endParaRPr kumimoji="0" lang="en-US" sz="1500" b="0" i="0" u="none" strike="noStrike" kern="1200" cap="none" spc="0" normalizeH="0" baseline="0" noProof="0" dirty="0" smtClean="0">
              <a:ln>
                <a:noFill/>
              </a:ln>
              <a:solidFill>
                <a:schemeClr val="tx1"/>
              </a:solidFill>
              <a:effectLst/>
              <a:uLnTx/>
              <a:uFill>
                <a:solidFill/>
              </a:uFill>
              <a:latin typeface="Arial" panose="020B0604020202020204" pitchFamily="34" charset="0"/>
              <a:cs typeface="Arial" panose="020B0604020202020204" pitchFamily="34" charset="0"/>
            </a:endParaRPr>
          </a:p>
          <a:p>
            <a:pPr marL="212090" marR="0" lvl="0" indent="-171450" algn="l" defTabSz="457200" rtl="0" eaLnBrk="1" fontAlgn="auto" latinLnBrk="0" hangingPunct="1">
              <a:lnSpc>
                <a:spcPct val="100000"/>
              </a:lnSpc>
              <a:spcBef>
                <a:spcPct val="20000"/>
              </a:spcBef>
              <a:spcAft>
                <a:spcPts val="0"/>
              </a:spcAft>
              <a:buClrTx/>
              <a:buSzTx/>
              <a:buFont typeface="Arial"/>
              <a:buChar char="•"/>
              <a:tabLst/>
              <a:defRPr sz="1800">
                <a:uFillTx/>
              </a:defRPr>
            </a:pPr>
            <a:r>
              <a:rPr lang="en-US" sz="1500" dirty="0" err="1" smtClean="0">
                <a:uFill>
                  <a:solidFill/>
                </a:uFill>
                <a:latin typeface="Arial" panose="020B0604020202020204" pitchFamily="34" charset="0"/>
                <a:cs typeface="Arial" panose="020B0604020202020204" pitchFamily="34" charset="0"/>
              </a:rPr>
              <a:t>Quản</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lý</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giường</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nằm</a:t>
            </a:r>
            <a:endParaRPr lang="en-US" sz="1500" dirty="0" smtClean="0">
              <a:uFill>
                <a:solidFill/>
              </a:uFill>
              <a:latin typeface="Arial" panose="020B0604020202020204" pitchFamily="34" charset="0"/>
              <a:cs typeface="Arial" panose="020B0604020202020204" pitchFamily="34" charset="0"/>
            </a:endParaRPr>
          </a:p>
          <a:p>
            <a:pPr marL="212090" marR="0" lvl="0" indent="-171450" algn="l" defTabSz="457200" rtl="0" eaLnBrk="1" fontAlgn="auto" latinLnBrk="0" hangingPunct="1">
              <a:lnSpc>
                <a:spcPct val="100000"/>
              </a:lnSpc>
              <a:spcBef>
                <a:spcPct val="20000"/>
              </a:spcBef>
              <a:spcAft>
                <a:spcPts val="0"/>
              </a:spcAft>
              <a:buClrTx/>
              <a:buSzTx/>
              <a:buFont typeface="Arial"/>
              <a:buChar char="•"/>
              <a:tabLst/>
              <a:defRPr sz="1800">
                <a:uFillTx/>
              </a:defRPr>
            </a:pPr>
            <a:r>
              <a:rPr lang="en-US" sz="1500" dirty="0" err="1" smtClean="0">
                <a:uFill>
                  <a:solidFill/>
                </a:uFill>
                <a:latin typeface="Arial" panose="020B0604020202020204" pitchFamily="34" charset="0"/>
                <a:cs typeface="Arial" panose="020B0604020202020204" pitchFamily="34" charset="0"/>
              </a:rPr>
              <a:t>Báo</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cáo</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và</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lập</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hóa</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đơn</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người</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bệnh</a:t>
            </a:r>
            <a:endParaRPr kumimoji="0" lang="en-US" sz="1500" b="0" i="0" u="none" strike="noStrike" kern="1200" cap="none" spc="0" normalizeH="0" noProof="0" dirty="0" smtClean="0">
              <a:ln>
                <a:noFill/>
              </a:ln>
              <a:solidFill>
                <a:schemeClr val="tx1"/>
              </a:solidFill>
              <a:effectLst/>
              <a:uLnTx/>
              <a:uFill>
                <a:solidFill/>
              </a:uFill>
              <a:latin typeface="Arial" panose="020B0604020202020204" pitchFamily="34" charset="0"/>
              <a:cs typeface="Arial" panose="020B0604020202020204" pitchFamily="34" charset="0"/>
            </a:endParaRPr>
          </a:p>
          <a:p>
            <a:pPr marL="212090" marR="0" lvl="0" indent="-171450" algn="l" defTabSz="457200" rtl="0" eaLnBrk="1" fontAlgn="auto" latinLnBrk="0" hangingPunct="1">
              <a:lnSpc>
                <a:spcPct val="100000"/>
              </a:lnSpc>
              <a:spcBef>
                <a:spcPct val="20000"/>
              </a:spcBef>
              <a:spcAft>
                <a:spcPts val="0"/>
              </a:spcAft>
              <a:buClrTx/>
              <a:buSzTx/>
              <a:buFont typeface="Arial"/>
              <a:buChar char="•"/>
              <a:tabLst/>
              <a:defRPr sz="1800">
                <a:uFillTx/>
              </a:defRPr>
            </a:pPr>
            <a:r>
              <a:rPr lang="en-US" sz="1500" noProof="0" dirty="0" err="1" smtClean="0">
                <a:uFill>
                  <a:solidFill/>
                </a:uFill>
                <a:latin typeface="Arial" panose="020B0604020202020204" pitchFamily="34" charset="0"/>
                <a:cs typeface="Arial" panose="020B0604020202020204" pitchFamily="34" charset="0"/>
              </a:rPr>
              <a:t>Kế</a:t>
            </a:r>
            <a:r>
              <a:rPr lang="en-US" sz="1500" noProof="0" dirty="0" smtClean="0">
                <a:uFill>
                  <a:solidFill/>
                </a:uFill>
                <a:latin typeface="Arial" panose="020B0604020202020204" pitchFamily="34" charset="0"/>
                <a:cs typeface="Arial" panose="020B0604020202020204" pitchFamily="34" charset="0"/>
              </a:rPr>
              <a:t> </a:t>
            </a:r>
            <a:r>
              <a:rPr lang="en-US" sz="1500" noProof="0" dirty="0" err="1" smtClean="0">
                <a:uFill>
                  <a:solidFill/>
                </a:uFill>
                <a:latin typeface="Arial" panose="020B0604020202020204" pitchFamily="34" charset="0"/>
                <a:cs typeface="Arial" panose="020B0604020202020204" pitchFamily="34" charset="0"/>
              </a:rPr>
              <a:t>toán</a:t>
            </a:r>
            <a:r>
              <a:rPr lang="en-US" sz="1500" noProof="0" dirty="0" smtClean="0">
                <a:uFill>
                  <a:solidFill/>
                </a:uFill>
                <a:latin typeface="Arial" panose="020B0604020202020204" pitchFamily="34" charset="0"/>
                <a:cs typeface="Arial" panose="020B0604020202020204" pitchFamily="34" charset="0"/>
              </a:rPr>
              <a:t> </a:t>
            </a:r>
            <a:r>
              <a:rPr lang="en-US" sz="1500" noProof="0" dirty="0" err="1" smtClean="0">
                <a:uFill>
                  <a:solidFill/>
                </a:uFill>
                <a:latin typeface="Arial" panose="020B0604020202020204" pitchFamily="34" charset="0"/>
                <a:cs typeface="Arial" panose="020B0604020202020204" pitchFamily="34" charset="0"/>
              </a:rPr>
              <a:t>người</a:t>
            </a:r>
            <a:r>
              <a:rPr lang="en-US" sz="1500" noProof="0" dirty="0" smtClean="0">
                <a:uFill>
                  <a:solidFill/>
                </a:uFill>
                <a:latin typeface="Arial" panose="020B0604020202020204" pitchFamily="34" charset="0"/>
                <a:cs typeface="Arial" panose="020B0604020202020204" pitchFamily="34" charset="0"/>
              </a:rPr>
              <a:t> </a:t>
            </a:r>
            <a:r>
              <a:rPr lang="en-US" sz="1500" noProof="0" dirty="0" err="1" smtClean="0">
                <a:uFill>
                  <a:solidFill/>
                </a:uFill>
                <a:latin typeface="Arial" panose="020B0604020202020204" pitchFamily="34" charset="0"/>
                <a:cs typeface="Arial" panose="020B0604020202020204" pitchFamily="34" charset="0"/>
              </a:rPr>
              <a:t>bệnh</a:t>
            </a:r>
            <a:endParaRPr lang="en-US" sz="1500" noProof="0" dirty="0" smtClean="0">
              <a:uFill>
                <a:solidFill/>
              </a:uFill>
              <a:latin typeface="Arial" panose="020B0604020202020204" pitchFamily="34" charset="0"/>
              <a:cs typeface="Arial" panose="020B0604020202020204" pitchFamily="34" charset="0"/>
            </a:endParaRPr>
          </a:p>
          <a:p>
            <a:pPr marL="212090" marR="0" lvl="0" indent="-171450" algn="l" defTabSz="457200" rtl="0" eaLnBrk="1" fontAlgn="auto" latinLnBrk="0" hangingPunct="1">
              <a:lnSpc>
                <a:spcPct val="100000"/>
              </a:lnSpc>
              <a:spcBef>
                <a:spcPct val="20000"/>
              </a:spcBef>
              <a:spcAft>
                <a:spcPts val="0"/>
              </a:spcAft>
              <a:buClrTx/>
              <a:buSzTx/>
              <a:buFont typeface="Arial"/>
              <a:buChar char="•"/>
              <a:tabLst/>
              <a:defRPr sz="1800">
                <a:uFillTx/>
              </a:defRPr>
            </a:pPr>
            <a:r>
              <a:rPr lang="en-US" sz="1500" noProof="0" dirty="0" err="1" smtClean="0">
                <a:uFill>
                  <a:solidFill/>
                </a:uFill>
                <a:latin typeface="Arial" panose="020B0604020202020204" pitchFamily="34" charset="0"/>
                <a:cs typeface="Arial" panose="020B0604020202020204" pitchFamily="34" charset="0"/>
              </a:rPr>
              <a:t>Mã</a:t>
            </a:r>
            <a:r>
              <a:rPr lang="en-US" sz="1500" dirty="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quản</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lý</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thông</a:t>
            </a:r>
            <a:r>
              <a:rPr lang="en-US" sz="1500" dirty="0" smtClean="0">
                <a:uFill>
                  <a:solidFill/>
                </a:uFill>
                <a:latin typeface="Arial" panose="020B0604020202020204" pitchFamily="34" charset="0"/>
                <a:cs typeface="Arial" panose="020B0604020202020204" pitchFamily="34" charset="0"/>
              </a:rPr>
              <a:t> tin y </a:t>
            </a:r>
            <a:r>
              <a:rPr lang="en-US" sz="1500" dirty="0" err="1" smtClean="0">
                <a:uFill>
                  <a:solidFill/>
                </a:uFill>
                <a:latin typeface="Arial" panose="020B0604020202020204" pitchFamily="34" charset="0"/>
                <a:cs typeface="Arial" panose="020B0604020202020204" pitchFamily="34" charset="0"/>
              </a:rPr>
              <a:t>tế</a:t>
            </a:r>
            <a:r>
              <a:rPr lang="en-US" sz="1500" dirty="0" smtClean="0">
                <a:uFill>
                  <a:solidFill/>
                </a:uFill>
                <a:latin typeface="Arial" panose="020B0604020202020204" pitchFamily="34" charset="0"/>
                <a:cs typeface="Arial" panose="020B0604020202020204" pitchFamily="34" charset="0"/>
              </a:rPr>
              <a:t> (HIM)</a:t>
            </a:r>
            <a:endParaRPr lang="en-US" sz="1500" noProof="0" dirty="0" smtClean="0">
              <a:uFill>
                <a:solidFill/>
              </a:uFill>
              <a:latin typeface="Arial" panose="020B0604020202020204" pitchFamily="34" charset="0"/>
              <a:cs typeface="Arial" panose="020B0604020202020204" pitchFamily="34" charset="0"/>
            </a:endParaRPr>
          </a:p>
          <a:p>
            <a:pPr marL="212090" marR="0" lvl="0" indent="-171450" algn="l" defTabSz="457200" rtl="0" eaLnBrk="1" fontAlgn="auto" latinLnBrk="0" hangingPunct="1">
              <a:lnSpc>
                <a:spcPct val="100000"/>
              </a:lnSpc>
              <a:spcBef>
                <a:spcPct val="20000"/>
              </a:spcBef>
              <a:spcAft>
                <a:spcPts val="0"/>
              </a:spcAft>
              <a:buClrTx/>
              <a:buSzTx/>
              <a:buFont typeface="Arial"/>
              <a:buChar char="•"/>
              <a:tabLst/>
              <a:defRPr sz="1800">
                <a:uFillTx/>
              </a:defRPr>
            </a:pPr>
            <a:r>
              <a:rPr lang="en-US" sz="1500" dirty="0" err="1" smtClean="0">
                <a:uFill>
                  <a:solidFill/>
                </a:uFill>
                <a:latin typeface="Arial" panose="020B0604020202020204" pitchFamily="34" charset="0"/>
                <a:cs typeface="Arial" panose="020B0604020202020204" pitchFamily="34" charset="0"/>
              </a:rPr>
              <a:t>Đặt</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lịch</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cho</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người</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bệnh</a:t>
            </a:r>
            <a:endParaRPr lang="en-US" sz="1500" noProof="0" dirty="0" smtClean="0">
              <a:uFill>
                <a:solidFill/>
              </a:uFill>
              <a:latin typeface="Arial" panose="020B0604020202020204" pitchFamily="34" charset="0"/>
              <a:cs typeface="Arial" panose="020B0604020202020204" pitchFamily="34" charset="0"/>
            </a:endParaRPr>
          </a:p>
          <a:p>
            <a:pPr marL="212090" marR="0" lvl="0" indent="-171450" algn="l" defTabSz="457200" rtl="0" eaLnBrk="1" fontAlgn="auto" latinLnBrk="0" hangingPunct="1">
              <a:lnSpc>
                <a:spcPct val="100000"/>
              </a:lnSpc>
              <a:spcBef>
                <a:spcPct val="20000"/>
              </a:spcBef>
              <a:spcAft>
                <a:spcPts val="0"/>
              </a:spcAft>
              <a:buClrTx/>
              <a:buSzTx/>
              <a:buFont typeface="Arial"/>
              <a:buChar char="•"/>
              <a:tabLst/>
              <a:defRPr sz="1800">
                <a:uFillTx/>
              </a:defRPr>
            </a:pPr>
            <a:endParaRPr kumimoji="0" lang="en-US" sz="1500" b="0" i="0" u="none" strike="noStrike" kern="1200" cap="none" spc="0" normalizeH="0" baseline="0" dirty="0" smtClean="0">
              <a:ln>
                <a:noFill/>
              </a:ln>
              <a:solidFill>
                <a:schemeClr val="tx1"/>
              </a:solidFill>
              <a:effectLst/>
              <a:uLnTx/>
              <a:uFill>
                <a:solidFill/>
              </a:uFill>
              <a:latin typeface="Arial" panose="020B0604020202020204" pitchFamily="34" charset="0"/>
              <a:cs typeface="Arial" panose="020B0604020202020204" pitchFamily="34" charset="0"/>
            </a:endParaRPr>
          </a:p>
          <a:p>
            <a:pPr marL="212090" lvl="0" indent="-171450">
              <a:spcBef>
                <a:spcPct val="20000"/>
              </a:spcBef>
              <a:defRPr sz="1800">
                <a:uFillTx/>
              </a:defRPr>
            </a:pPr>
            <a:r>
              <a:rPr lang="en-US" sz="1500" b="1" dirty="0" err="1">
                <a:uFill>
                  <a:solidFill/>
                </a:uFill>
                <a:latin typeface="Arial" panose="020B0604020202020204" pitchFamily="34" charset="0"/>
                <a:cs typeface="Arial" panose="020B0604020202020204" pitchFamily="34" charset="0"/>
              </a:rPr>
              <a:t>Quản</a:t>
            </a:r>
            <a:r>
              <a:rPr lang="en-US" sz="1500" b="1" dirty="0">
                <a:uFill>
                  <a:solidFill/>
                </a:uFill>
                <a:latin typeface="Arial" panose="020B0604020202020204" pitchFamily="34" charset="0"/>
                <a:cs typeface="Arial" panose="020B0604020202020204" pitchFamily="34" charset="0"/>
              </a:rPr>
              <a:t> </a:t>
            </a:r>
            <a:r>
              <a:rPr lang="en-US" sz="1500" b="1" dirty="0" err="1">
                <a:uFill>
                  <a:solidFill/>
                </a:uFill>
                <a:latin typeface="Arial" panose="020B0604020202020204" pitchFamily="34" charset="0"/>
                <a:cs typeface="Arial" panose="020B0604020202020204" pitchFamily="34" charset="0"/>
              </a:rPr>
              <a:t>lý</a:t>
            </a:r>
            <a:r>
              <a:rPr lang="en-US" sz="1500" b="1" dirty="0">
                <a:uFill>
                  <a:solidFill/>
                </a:uFill>
                <a:latin typeface="Arial" panose="020B0604020202020204" pitchFamily="34" charset="0"/>
                <a:cs typeface="Arial" panose="020B0604020202020204" pitchFamily="34" charset="0"/>
              </a:rPr>
              <a:t> </a:t>
            </a:r>
            <a:r>
              <a:rPr lang="en-US" sz="1500" b="1" dirty="0" err="1" smtClean="0">
                <a:uFill>
                  <a:solidFill/>
                </a:uFill>
                <a:latin typeface="Arial" panose="020B0604020202020204" pitchFamily="34" charset="0"/>
                <a:cs typeface="Arial" panose="020B0604020202020204" pitchFamily="34" charset="0"/>
              </a:rPr>
              <a:t>Hành</a:t>
            </a:r>
            <a:r>
              <a:rPr lang="en-US" sz="1500" b="1" dirty="0" smtClean="0">
                <a:uFill>
                  <a:solidFill/>
                </a:uFill>
                <a:latin typeface="Arial" panose="020B0604020202020204" pitchFamily="34" charset="0"/>
                <a:cs typeface="Arial" panose="020B0604020202020204" pitchFamily="34" charset="0"/>
              </a:rPr>
              <a:t> </a:t>
            </a:r>
            <a:r>
              <a:rPr lang="en-US" sz="1500" b="1" dirty="0" err="1" smtClean="0">
                <a:uFill>
                  <a:solidFill/>
                </a:uFill>
                <a:latin typeface="Arial" panose="020B0604020202020204" pitchFamily="34" charset="0"/>
                <a:cs typeface="Arial" panose="020B0604020202020204" pitchFamily="34" charset="0"/>
              </a:rPr>
              <a:t>chính</a:t>
            </a:r>
            <a:endParaRPr lang="en-US" sz="1500" b="1" dirty="0" smtClean="0">
              <a:uFill>
                <a:solidFill/>
              </a:uFill>
              <a:latin typeface="Arial" panose="020B0604020202020204" pitchFamily="34" charset="0"/>
              <a:cs typeface="Arial" panose="020B0604020202020204" pitchFamily="34" charset="0"/>
            </a:endParaRPr>
          </a:p>
          <a:p>
            <a:pPr marL="212090" lvl="0" indent="-171450">
              <a:spcBef>
                <a:spcPct val="20000"/>
              </a:spcBef>
              <a:buFont typeface="Arial"/>
              <a:buChar char="•"/>
              <a:defRPr sz="1800">
                <a:uFillTx/>
              </a:defRPr>
            </a:pPr>
            <a:r>
              <a:rPr lang="en-US" sz="1500" dirty="0" err="1">
                <a:uFill>
                  <a:solidFill/>
                </a:uFill>
                <a:latin typeface="Arial" panose="020B0604020202020204" pitchFamily="34" charset="0"/>
                <a:cs typeface="Arial" panose="020B0604020202020204" pitchFamily="34" charset="0"/>
              </a:rPr>
              <a:t>Quản</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lý</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chuỗi</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cung</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ứng</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hàng</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tồn</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kho</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mua</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sắm</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quản</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lý</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tài</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sản</a:t>
            </a:r>
            <a:endParaRPr lang="en-US" sz="1500" dirty="0">
              <a:uFill>
                <a:solidFill/>
              </a:uFill>
              <a:latin typeface="Arial" panose="020B0604020202020204" pitchFamily="34" charset="0"/>
              <a:cs typeface="Arial" panose="020B0604020202020204" pitchFamily="34" charset="0"/>
            </a:endParaRPr>
          </a:p>
          <a:p>
            <a:pPr marL="212090" lvl="0" indent="-171450">
              <a:spcBef>
                <a:spcPct val="20000"/>
              </a:spcBef>
              <a:buFont typeface="Arial"/>
              <a:buChar char="•"/>
              <a:defRPr sz="1800">
                <a:uFillTx/>
              </a:defRPr>
            </a:pPr>
            <a:r>
              <a:rPr lang="en-US" sz="1500" dirty="0" err="1" smtClean="0">
                <a:uFill>
                  <a:solidFill/>
                </a:uFill>
                <a:latin typeface="Arial" panose="020B0604020202020204" pitchFamily="34" charset="0"/>
                <a:cs typeface="Arial" panose="020B0604020202020204" pitchFamily="34" charset="0"/>
              </a:rPr>
              <a:t>Bảng</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lương</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của</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nhân</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sự</a:t>
            </a:r>
            <a:r>
              <a:rPr lang="en-US" sz="1500" dirty="0" smtClean="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thời</a:t>
            </a:r>
            <a:r>
              <a:rPr lang="en-US" sz="1500" dirty="0" smtClean="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gian</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và</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Sự</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tham</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gia</a:t>
            </a:r>
            <a:r>
              <a:rPr lang="en-US" sz="1500" dirty="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quản</a:t>
            </a:r>
            <a:r>
              <a:rPr lang="en-US" sz="1500" dirty="0" smtClean="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lý</a:t>
            </a:r>
            <a:r>
              <a:rPr lang="en-US" sz="1500" dirty="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hiệu</a:t>
            </a:r>
            <a:r>
              <a:rPr lang="en-US" sz="1500" dirty="0" smtClean="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suất</a:t>
            </a:r>
            <a:endParaRPr lang="en-US" sz="1500" dirty="0">
              <a:uFill>
                <a:solidFill/>
              </a:uFill>
              <a:latin typeface="Arial" panose="020B0604020202020204" pitchFamily="34" charset="0"/>
              <a:cs typeface="Arial" panose="020B0604020202020204" pitchFamily="34" charset="0"/>
            </a:endParaRPr>
          </a:p>
          <a:p>
            <a:pPr marL="212090" lvl="0" indent="-171450">
              <a:spcBef>
                <a:spcPct val="20000"/>
              </a:spcBef>
              <a:buFont typeface="Arial"/>
              <a:buChar char="•"/>
              <a:defRPr sz="1800">
                <a:uFillTx/>
              </a:defRPr>
            </a:pPr>
            <a:r>
              <a:rPr lang="en-US" sz="1500" dirty="0" err="1">
                <a:uFill>
                  <a:solidFill/>
                </a:uFill>
                <a:latin typeface="Arial" panose="020B0604020202020204" pitchFamily="34" charset="0"/>
                <a:cs typeface="Arial" panose="020B0604020202020204" pitchFamily="34" charset="0"/>
              </a:rPr>
              <a:t>Chứng</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nhận</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bác</a:t>
            </a:r>
            <a:r>
              <a:rPr lang="en-US" sz="1500" dirty="0">
                <a:uFill>
                  <a:solidFill/>
                </a:uFill>
                <a:latin typeface="Arial" panose="020B0604020202020204" pitchFamily="34" charset="0"/>
                <a:cs typeface="Arial" panose="020B0604020202020204" pitchFamily="34" charset="0"/>
              </a:rPr>
              <a:t> </a:t>
            </a:r>
            <a:r>
              <a:rPr lang="en-US" sz="1500" dirty="0" err="1" smtClean="0">
                <a:uFill>
                  <a:solidFill/>
                </a:uFill>
                <a:latin typeface="Arial" panose="020B0604020202020204" pitchFamily="34" charset="0"/>
                <a:cs typeface="Arial" panose="020B0604020202020204" pitchFamily="34" charset="0"/>
              </a:rPr>
              <a:t>sĩ</a:t>
            </a:r>
            <a:endParaRPr lang="en-US" sz="1500" dirty="0" smtClean="0">
              <a:uFill>
                <a:solidFill/>
              </a:uFill>
              <a:latin typeface="Arial" panose="020B0604020202020204" pitchFamily="34" charset="0"/>
              <a:cs typeface="Arial" panose="020B0604020202020204" pitchFamily="34" charset="0"/>
            </a:endParaRPr>
          </a:p>
          <a:p>
            <a:pPr marL="212090" marR="0" lvl="0" indent="-171450" algn="l" defTabSz="457200" rtl="0" eaLnBrk="1" fontAlgn="auto" latinLnBrk="0" hangingPunct="1">
              <a:lnSpc>
                <a:spcPct val="100000"/>
              </a:lnSpc>
              <a:spcBef>
                <a:spcPct val="20000"/>
              </a:spcBef>
              <a:spcAft>
                <a:spcPts val="0"/>
              </a:spcAft>
              <a:buClrTx/>
              <a:buSzTx/>
              <a:tabLst/>
              <a:defRPr sz="1800">
                <a:uFillTx/>
              </a:defRPr>
            </a:pPr>
            <a:endParaRPr lang="en-US" sz="1500" dirty="0" smtClean="0">
              <a:uFill>
                <a:solidFill/>
              </a:uFill>
              <a:latin typeface="Arial" panose="020B0604020202020204" pitchFamily="34" charset="0"/>
              <a:cs typeface="Arial" panose="020B0604020202020204" pitchFamily="34" charset="0"/>
            </a:endParaRPr>
          </a:p>
          <a:p>
            <a:pPr marL="212090" lvl="0" indent="-171450">
              <a:spcBef>
                <a:spcPct val="20000"/>
              </a:spcBef>
              <a:defRPr sz="1800">
                <a:uFillTx/>
              </a:defRPr>
            </a:pPr>
            <a:r>
              <a:rPr lang="en-US" sz="1500" b="1" dirty="0" err="1">
                <a:uFill>
                  <a:solidFill/>
                </a:uFill>
                <a:latin typeface="Arial" panose="020B0604020202020204" pitchFamily="34" charset="0"/>
                <a:cs typeface="Arial" panose="020B0604020202020204" pitchFamily="34" charset="0"/>
              </a:rPr>
              <a:t>Tài</a:t>
            </a:r>
            <a:r>
              <a:rPr lang="en-US" sz="1500" b="1" dirty="0">
                <a:uFill>
                  <a:solidFill/>
                </a:uFill>
                <a:latin typeface="Arial" panose="020B0604020202020204" pitchFamily="34" charset="0"/>
                <a:cs typeface="Arial" panose="020B0604020202020204" pitchFamily="34" charset="0"/>
              </a:rPr>
              <a:t> </a:t>
            </a:r>
            <a:r>
              <a:rPr lang="en-US" sz="1500" b="1" dirty="0" err="1" smtClean="0">
                <a:uFill>
                  <a:solidFill/>
                </a:uFill>
                <a:latin typeface="Arial" panose="020B0604020202020204" pitchFamily="34" charset="0"/>
                <a:cs typeface="Arial" panose="020B0604020202020204" pitchFamily="34" charset="0"/>
              </a:rPr>
              <a:t>chính</a:t>
            </a:r>
            <a:endParaRPr lang="en-US" sz="1500" b="1" dirty="0" smtClean="0">
              <a:uFill>
                <a:solidFill/>
              </a:uFill>
              <a:latin typeface="Arial" panose="020B0604020202020204" pitchFamily="34" charset="0"/>
              <a:cs typeface="Arial" panose="020B0604020202020204" pitchFamily="34" charset="0"/>
            </a:endParaRPr>
          </a:p>
          <a:p>
            <a:pPr marL="212090" lvl="0" indent="-171450">
              <a:spcBef>
                <a:spcPct val="20000"/>
              </a:spcBef>
              <a:buFont typeface="Arial"/>
              <a:buChar char="•"/>
              <a:defRPr sz="1800">
                <a:uFillTx/>
              </a:defRPr>
            </a:pPr>
            <a:r>
              <a:rPr lang="en-US" sz="1500" dirty="0" err="1">
                <a:uFill>
                  <a:solidFill/>
                </a:uFill>
                <a:latin typeface="Arial" panose="020B0604020202020204" pitchFamily="34" charset="0"/>
                <a:cs typeface="Arial" panose="020B0604020202020204" pitchFamily="34" charset="0"/>
              </a:rPr>
              <a:t>Sổ</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cái</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kế</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toán</a:t>
            </a:r>
            <a:endParaRPr lang="en-US" sz="1500" dirty="0">
              <a:uFill>
                <a:solidFill/>
              </a:uFill>
              <a:latin typeface="Arial" panose="020B0604020202020204" pitchFamily="34" charset="0"/>
              <a:cs typeface="Arial" panose="020B0604020202020204" pitchFamily="34" charset="0"/>
            </a:endParaRPr>
          </a:p>
          <a:p>
            <a:pPr marL="212090" lvl="0" indent="-171450">
              <a:spcBef>
                <a:spcPct val="20000"/>
              </a:spcBef>
              <a:buFont typeface="Arial"/>
              <a:buChar char="•"/>
              <a:defRPr sz="1800">
                <a:uFillTx/>
              </a:defRPr>
            </a:pPr>
            <a:r>
              <a:rPr lang="en-US" sz="1500" dirty="0" err="1">
                <a:uFill>
                  <a:solidFill/>
                </a:uFill>
                <a:latin typeface="Arial" panose="020B0604020202020204" pitchFamily="34" charset="0"/>
                <a:cs typeface="Arial" panose="020B0604020202020204" pitchFamily="34" charset="0"/>
              </a:rPr>
              <a:t>Kế</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toán</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tài</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chính</a:t>
            </a:r>
            <a:endParaRPr lang="en-US" sz="1500" dirty="0">
              <a:uFill>
                <a:solidFill/>
              </a:uFill>
              <a:latin typeface="Arial" panose="020B0604020202020204" pitchFamily="34" charset="0"/>
              <a:cs typeface="Arial" panose="020B0604020202020204" pitchFamily="34" charset="0"/>
            </a:endParaRPr>
          </a:p>
          <a:p>
            <a:pPr marL="212090" lvl="0" indent="-171450">
              <a:spcBef>
                <a:spcPct val="20000"/>
              </a:spcBef>
              <a:buFont typeface="Arial"/>
              <a:buChar char="•"/>
              <a:defRPr sz="1800">
                <a:uFillTx/>
              </a:defRPr>
            </a:pPr>
            <a:r>
              <a:rPr lang="en-US" sz="1500" dirty="0" err="1">
                <a:uFill>
                  <a:solidFill/>
                </a:uFill>
                <a:latin typeface="Arial" panose="020B0604020202020204" pitchFamily="34" charset="0"/>
                <a:cs typeface="Arial" panose="020B0604020202020204" pitchFamily="34" charset="0"/>
              </a:rPr>
              <a:t>Thuế</a:t>
            </a:r>
            <a:endParaRPr lang="en-US" sz="1500" dirty="0">
              <a:uFill>
                <a:solidFill/>
              </a:uFill>
              <a:latin typeface="Arial" panose="020B0604020202020204" pitchFamily="34" charset="0"/>
              <a:cs typeface="Arial" panose="020B0604020202020204" pitchFamily="34" charset="0"/>
            </a:endParaRPr>
          </a:p>
          <a:p>
            <a:pPr marL="212090" lvl="0" indent="-171450">
              <a:spcBef>
                <a:spcPct val="20000"/>
              </a:spcBef>
              <a:buFont typeface="Arial"/>
              <a:buChar char="•"/>
              <a:defRPr sz="1800">
                <a:uFillTx/>
              </a:defRPr>
            </a:pPr>
            <a:r>
              <a:rPr lang="en-US" sz="1500" dirty="0" err="1">
                <a:uFill>
                  <a:solidFill/>
                </a:uFill>
                <a:latin typeface="Arial" panose="020B0604020202020204" pitchFamily="34" charset="0"/>
                <a:cs typeface="Arial" panose="020B0604020202020204" pitchFamily="34" charset="0"/>
              </a:rPr>
              <a:t>Lập</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ngân</a:t>
            </a:r>
            <a:r>
              <a:rPr lang="en-US" sz="1500" dirty="0">
                <a:uFill>
                  <a:solidFill/>
                </a:uFill>
                <a:latin typeface="Arial" panose="020B0604020202020204" pitchFamily="34" charset="0"/>
                <a:cs typeface="Arial" panose="020B0604020202020204" pitchFamily="34" charset="0"/>
              </a:rPr>
              <a:t> </a:t>
            </a:r>
            <a:r>
              <a:rPr lang="en-US" sz="1500" dirty="0" err="1">
                <a:uFill>
                  <a:solidFill/>
                </a:uFill>
                <a:latin typeface="Arial" panose="020B0604020202020204" pitchFamily="34" charset="0"/>
                <a:cs typeface="Arial" panose="020B0604020202020204" pitchFamily="34" charset="0"/>
              </a:rPr>
              <a:t>sách</a:t>
            </a:r>
            <a:endParaRPr kumimoji="0" lang="en-US" sz="1500" b="0" i="0" u="none" strike="noStrike" kern="1200" cap="none" spc="0" normalizeH="0" baseline="0" noProof="0" dirty="0" smtClean="0">
              <a:ln>
                <a:noFill/>
              </a:ln>
              <a:solidFill>
                <a:schemeClr val="tx1"/>
              </a:solidFill>
              <a:effectLst/>
              <a:uLnTx/>
              <a:uFill>
                <a:solidFill/>
              </a:uFill>
              <a:latin typeface="Arial" panose="020B0604020202020204" pitchFamily="34" charset="0"/>
              <a:cs typeface="Arial" panose="020B0604020202020204" pitchFamily="34" charset="0"/>
            </a:endParaRPr>
          </a:p>
        </p:txBody>
      </p:sp>
      <p:sp>
        <p:nvSpPr>
          <p:cNvPr id="10" name="Shape 280"/>
          <p:cNvSpPr/>
          <p:nvPr/>
        </p:nvSpPr>
        <p:spPr>
          <a:xfrm>
            <a:off x="3959935" y="893617"/>
            <a:ext cx="5184065" cy="5616922"/>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marL="383540" lvl="0" indent="-342900">
              <a:spcBef>
                <a:spcPts val="300"/>
              </a:spcBef>
              <a:buClr>
                <a:srgbClr val="000000"/>
              </a:buClr>
              <a:buSzPct val="65000"/>
              <a:defRPr sz="1800">
                <a:uFillTx/>
              </a:defRPr>
            </a:pPr>
            <a:r>
              <a:rPr lang="en-US" sz="1500" b="1" dirty="0" smtClean="0">
                <a:uFill>
                  <a:solidFill/>
                </a:uFill>
                <a:latin typeface="Arial" panose="020B0604020202020204" pitchFamily="34" charset="0"/>
                <a:cs typeface="Arial" panose="020B0604020202020204" pitchFamily="34" charset="0"/>
                <a:sym typeface="Tahoma"/>
              </a:rPr>
              <a:t>  Y </a:t>
            </a:r>
            <a:r>
              <a:rPr lang="en-US" sz="1500" b="1" dirty="0" err="1" smtClean="0">
                <a:uFill>
                  <a:solidFill/>
                </a:uFill>
                <a:latin typeface="Arial" panose="020B0604020202020204" pitchFamily="34" charset="0"/>
                <a:cs typeface="Arial" panose="020B0604020202020204" pitchFamily="34" charset="0"/>
                <a:sym typeface="Tahoma"/>
              </a:rPr>
              <a:t>tế</a:t>
            </a:r>
            <a:r>
              <a:rPr lang="en-US" sz="1500" b="1" dirty="0" smtClean="0">
                <a:uFill>
                  <a:solidFill/>
                </a:uFill>
                <a:latin typeface="Arial" panose="020B0604020202020204" pitchFamily="34" charset="0"/>
                <a:cs typeface="Arial" panose="020B0604020202020204" pitchFamily="34" charset="0"/>
                <a:sym typeface="Tahoma"/>
              </a:rPr>
              <a:t> </a:t>
            </a:r>
          </a:p>
          <a:p>
            <a:pPr marL="383540" lvl="0" indent="-342900">
              <a:spcBef>
                <a:spcPts val="300"/>
              </a:spcBef>
              <a:buClr>
                <a:srgbClr val="000000"/>
              </a:buClr>
              <a:buSzPct val="65000"/>
              <a:buFont typeface="Arial"/>
              <a:buChar char="•"/>
              <a:defRPr sz="1800">
                <a:uFillTx/>
              </a:defRPr>
            </a:pPr>
            <a:r>
              <a:rPr lang="vi-VN" sz="1500" dirty="0">
                <a:uFill>
                  <a:solidFill/>
                </a:uFill>
                <a:latin typeface="Arial" panose="020B0604020202020204" pitchFamily="34" charset="0"/>
                <a:cs typeface="Arial" panose="020B0604020202020204" pitchFamily="34" charset="0"/>
                <a:sym typeface="Tahoma"/>
              </a:rPr>
              <a:t>Hồ sơ </a:t>
            </a:r>
            <a:r>
              <a:rPr lang="en-US" sz="1500" dirty="0" smtClean="0">
                <a:uFill>
                  <a:solidFill/>
                </a:uFill>
                <a:latin typeface="Arial" panose="020B0604020202020204" pitchFamily="34" charset="0"/>
                <a:cs typeface="Arial" panose="020B0604020202020204" pitchFamily="34" charset="0"/>
                <a:sym typeface="Tahoma"/>
              </a:rPr>
              <a:t>y</a:t>
            </a:r>
            <a:r>
              <a:rPr lang="vi-VN" sz="1500" dirty="0" smtClean="0">
                <a:uFill>
                  <a:solidFill/>
                </a:uFill>
                <a:latin typeface="Arial" panose="020B0604020202020204" pitchFamily="34" charset="0"/>
                <a:cs typeface="Arial" panose="020B0604020202020204" pitchFamily="34" charset="0"/>
                <a:sym typeface="Tahoma"/>
              </a:rPr>
              <a:t> </a:t>
            </a:r>
            <a:r>
              <a:rPr lang="vi-VN" sz="1500" dirty="0">
                <a:uFill>
                  <a:solidFill/>
                </a:uFill>
                <a:latin typeface="Arial" panose="020B0604020202020204" pitchFamily="34" charset="0"/>
                <a:cs typeface="Arial" panose="020B0604020202020204" pitchFamily="34" charset="0"/>
                <a:sym typeface="Tahoma"/>
              </a:rPr>
              <a:t>tế </a:t>
            </a:r>
            <a:r>
              <a:rPr lang="en-US" sz="1500" dirty="0">
                <a:uFill>
                  <a:solidFill/>
                </a:uFill>
                <a:latin typeface="Arial" panose="020B0604020202020204" pitchFamily="34" charset="0"/>
                <a:cs typeface="Arial" panose="020B0604020202020204" pitchFamily="34" charset="0"/>
                <a:sym typeface="Tahoma"/>
              </a:rPr>
              <a:t>đ</a:t>
            </a:r>
            <a:r>
              <a:rPr lang="vi-VN" sz="1500" dirty="0" smtClean="0">
                <a:uFill>
                  <a:solidFill/>
                </a:uFill>
                <a:latin typeface="Arial" panose="020B0604020202020204" pitchFamily="34" charset="0"/>
                <a:cs typeface="Arial" panose="020B0604020202020204" pitchFamily="34" charset="0"/>
                <a:sym typeface="Tahoma"/>
              </a:rPr>
              <a:t>iện </a:t>
            </a:r>
            <a:r>
              <a:rPr lang="vi-VN" sz="1500" dirty="0">
                <a:uFill>
                  <a:solidFill/>
                </a:uFill>
                <a:latin typeface="Arial" panose="020B0604020202020204" pitchFamily="34" charset="0"/>
                <a:cs typeface="Arial" panose="020B0604020202020204" pitchFamily="34" charset="0"/>
                <a:sym typeface="Tahoma"/>
              </a:rPr>
              <a:t>tử (CPOE, đơn hàng mng, chu kỳ Med)</a:t>
            </a:r>
          </a:p>
          <a:p>
            <a:pPr marL="383540" lvl="0" indent="-342900">
              <a:spcBef>
                <a:spcPts val="300"/>
              </a:spcBef>
              <a:buClr>
                <a:srgbClr val="000000"/>
              </a:buClr>
              <a:buSzPct val="65000"/>
              <a:buFont typeface="Arial"/>
              <a:buChar char="•"/>
              <a:defRPr sz="1800">
                <a:uFillTx/>
              </a:defRPr>
            </a:pPr>
            <a:r>
              <a:rPr lang="vi-VN" sz="1500" dirty="0">
                <a:uFill>
                  <a:solidFill/>
                </a:uFill>
                <a:latin typeface="Arial" panose="020B0604020202020204" pitchFamily="34" charset="0"/>
                <a:cs typeface="Arial" panose="020B0604020202020204" pitchFamily="34" charset="0"/>
                <a:sym typeface="Tahoma"/>
              </a:rPr>
              <a:t>Tài liệu điện tử</a:t>
            </a:r>
          </a:p>
          <a:p>
            <a:pPr marL="383540" lvl="0" indent="-342900">
              <a:spcBef>
                <a:spcPts val="300"/>
              </a:spcBef>
              <a:buClr>
                <a:srgbClr val="000000"/>
              </a:buClr>
              <a:buSzPct val="65000"/>
              <a:buFont typeface="Arial"/>
              <a:buChar char="•"/>
              <a:defRPr sz="1800">
                <a:uFillTx/>
              </a:defRPr>
            </a:pPr>
            <a:r>
              <a:rPr lang="en-US" sz="1500" dirty="0" err="1" smtClean="0">
                <a:uFill>
                  <a:solidFill/>
                </a:uFill>
                <a:latin typeface="Arial" panose="020B0604020202020204" pitchFamily="34" charset="0"/>
                <a:cs typeface="Arial" panose="020B0604020202020204" pitchFamily="34" charset="0"/>
                <a:sym typeface="Tahoma"/>
              </a:rPr>
              <a:t>Lập</a:t>
            </a:r>
            <a:r>
              <a:rPr lang="en-US" sz="1500" dirty="0" smtClean="0">
                <a:uFill>
                  <a:solidFill/>
                </a:uFill>
                <a:latin typeface="Arial" panose="020B0604020202020204" pitchFamily="34" charset="0"/>
                <a:cs typeface="Arial" panose="020B0604020202020204" pitchFamily="34" charset="0"/>
                <a:sym typeface="Tahoma"/>
              </a:rPr>
              <a:t> k</a:t>
            </a:r>
            <a:r>
              <a:rPr lang="vi-VN" sz="1500" dirty="0" smtClean="0">
                <a:uFill>
                  <a:solidFill/>
                </a:uFill>
                <a:latin typeface="Arial" panose="020B0604020202020204" pitchFamily="34" charset="0"/>
                <a:cs typeface="Arial" panose="020B0604020202020204" pitchFamily="34" charset="0"/>
                <a:sym typeface="Tahoma"/>
              </a:rPr>
              <a:t>ế </a:t>
            </a:r>
            <a:r>
              <a:rPr lang="vi-VN" sz="1500" dirty="0">
                <a:uFill>
                  <a:solidFill/>
                </a:uFill>
                <a:latin typeface="Arial" panose="020B0604020202020204" pitchFamily="34" charset="0"/>
                <a:cs typeface="Arial" panose="020B0604020202020204" pitchFamily="34" charset="0"/>
                <a:sym typeface="Tahoma"/>
              </a:rPr>
              <a:t>hoạch chăm </a:t>
            </a:r>
            <a:r>
              <a:rPr lang="vi-VN" sz="1500" dirty="0" smtClean="0">
                <a:uFill>
                  <a:solidFill/>
                </a:uFill>
                <a:latin typeface="Arial" panose="020B0604020202020204" pitchFamily="34" charset="0"/>
                <a:cs typeface="Arial" panose="020B0604020202020204" pitchFamily="34" charset="0"/>
                <a:sym typeface="Tahoma"/>
              </a:rPr>
              <a:t>sóc</a:t>
            </a:r>
            <a:endParaRPr lang="en-US" sz="1500" dirty="0" smtClean="0">
              <a:uFill>
                <a:solidFill/>
              </a:uFill>
              <a:latin typeface="Arial" panose="020B0604020202020204" pitchFamily="34" charset="0"/>
              <a:cs typeface="Arial" panose="020B0604020202020204" pitchFamily="34" charset="0"/>
              <a:sym typeface="Tahoma"/>
            </a:endParaRPr>
          </a:p>
          <a:p>
            <a:pPr marL="383540" lvl="0" indent="-342900">
              <a:spcBef>
                <a:spcPts val="300"/>
              </a:spcBef>
              <a:buClr>
                <a:srgbClr val="000000"/>
              </a:buClr>
              <a:buSzPct val="65000"/>
              <a:buFont typeface="Arial"/>
              <a:buChar char="•"/>
              <a:defRPr sz="1800">
                <a:uFillTx/>
              </a:defRPr>
            </a:pPr>
            <a:r>
              <a:rPr lang="en-US" sz="1500" dirty="0" err="1" smtClean="0">
                <a:uFill>
                  <a:solidFill/>
                </a:uFill>
                <a:latin typeface="Arial" panose="020B0604020202020204" pitchFamily="34" charset="0"/>
                <a:cs typeface="Arial" panose="020B0604020202020204" pitchFamily="34" charset="0"/>
                <a:sym typeface="Tahoma"/>
              </a:rPr>
              <a:t>Đọc</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chính</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tả</a:t>
            </a:r>
            <a:r>
              <a:rPr lang="en-US" sz="1500" dirty="0" smtClean="0">
                <a:uFill>
                  <a:solidFill/>
                </a:uFill>
                <a:latin typeface="Arial" panose="020B0604020202020204" pitchFamily="34" charset="0"/>
                <a:cs typeface="Arial" panose="020B0604020202020204" pitchFamily="34" charset="0"/>
                <a:sym typeface="Tahoma"/>
              </a:rPr>
              <a:t>/</a:t>
            </a:r>
            <a:r>
              <a:rPr lang="en-US" sz="1500" dirty="0" err="1">
                <a:uFill>
                  <a:solidFill/>
                </a:uFill>
                <a:latin typeface="Arial" panose="020B0604020202020204" pitchFamily="34" charset="0"/>
                <a:cs typeface="Arial" panose="020B0604020202020204" pitchFamily="34" charset="0"/>
                <a:sym typeface="Tahoma"/>
              </a:rPr>
              <a:t>D</a:t>
            </a:r>
            <a:r>
              <a:rPr lang="en-US" sz="1500" dirty="0" err="1" smtClean="0">
                <a:uFill>
                  <a:solidFill/>
                </a:uFill>
                <a:latin typeface="Arial" panose="020B0604020202020204" pitchFamily="34" charset="0"/>
                <a:cs typeface="Arial" panose="020B0604020202020204" pitchFamily="34" charset="0"/>
                <a:sym typeface="Tahoma"/>
              </a:rPr>
              <a:t>ịch</a:t>
            </a:r>
            <a:endParaRPr lang="en-US" sz="1500" dirty="0" smtClean="0">
              <a:uFill>
                <a:solidFill/>
              </a:uFill>
              <a:latin typeface="Arial" panose="020B0604020202020204" pitchFamily="34" charset="0"/>
              <a:cs typeface="Arial" panose="020B0604020202020204" pitchFamily="34" charset="0"/>
              <a:sym typeface="Tahoma"/>
            </a:endParaRPr>
          </a:p>
          <a:p>
            <a:pPr marL="383540" lvl="0" indent="-342900">
              <a:spcBef>
                <a:spcPts val="300"/>
              </a:spcBef>
              <a:buClr>
                <a:srgbClr val="000000"/>
              </a:buClr>
              <a:buSzPct val="65000"/>
              <a:buFont typeface="Arial"/>
              <a:buChar char="•"/>
              <a:defRPr sz="1800">
                <a:uFillTx/>
              </a:defRPr>
            </a:pPr>
            <a:r>
              <a:rPr lang="en-US" sz="1500" dirty="0" err="1" smtClean="0">
                <a:uFill>
                  <a:solidFill/>
                </a:uFill>
                <a:latin typeface="Arial" panose="020B0604020202020204" pitchFamily="34" charset="0"/>
                <a:cs typeface="Arial" panose="020B0604020202020204" pitchFamily="34" charset="0"/>
                <a:sym typeface="Tahoma"/>
              </a:rPr>
              <a:t>Quản</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lý</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tài</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liệu</a:t>
            </a:r>
            <a:r>
              <a:rPr lang="en-US" sz="1500" dirty="0" smtClean="0">
                <a:uFill>
                  <a:solidFill/>
                </a:uFill>
                <a:latin typeface="Arial" panose="020B0604020202020204" pitchFamily="34" charset="0"/>
                <a:cs typeface="Arial" panose="020B0604020202020204" pitchFamily="34" charset="0"/>
                <a:sym typeface="Tahoma"/>
              </a:rPr>
              <a:t> HIM</a:t>
            </a:r>
          </a:p>
          <a:p>
            <a:pPr marL="383540" lvl="0" indent="-342900">
              <a:spcBef>
                <a:spcPts val="300"/>
              </a:spcBef>
              <a:buClr>
                <a:srgbClr val="000000"/>
              </a:buClr>
              <a:buSzPct val="65000"/>
              <a:buFont typeface="Arial"/>
              <a:buChar char="•"/>
              <a:defRPr sz="1800">
                <a:uFillTx/>
              </a:defRPr>
            </a:pPr>
            <a:r>
              <a:rPr lang="en-US" sz="1500" dirty="0" err="1" smtClean="0">
                <a:uFill>
                  <a:solidFill/>
                </a:uFill>
                <a:latin typeface="Arial" panose="020B0604020202020204" pitchFamily="34" charset="0"/>
                <a:cs typeface="Arial" panose="020B0604020202020204" pitchFamily="34" charset="0"/>
                <a:sym typeface="Tahoma"/>
              </a:rPr>
              <a:t>Hệ</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thống</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gọi</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cho</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điều</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dưỡng</a:t>
            </a:r>
            <a:endParaRPr lang="en-US" sz="1500" dirty="0" smtClean="0">
              <a:uFill>
                <a:solidFill/>
              </a:uFill>
              <a:latin typeface="Arial" panose="020B0604020202020204" pitchFamily="34" charset="0"/>
              <a:cs typeface="Arial" panose="020B0604020202020204" pitchFamily="34" charset="0"/>
              <a:sym typeface="Tahoma"/>
            </a:endParaRPr>
          </a:p>
          <a:p>
            <a:pPr marL="383540" lvl="0" indent="-342900">
              <a:spcBef>
                <a:spcPts val="300"/>
              </a:spcBef>
              <a:buClr>
                <a:srgbClr val="000000"/>
              </a:buClr>
              <a:buSzPct val="65000"/>
              <a:buFont typeface="Arial"/>
              <a:buChar char="•"/>
              <a:defRPr sz="1800">
                <a:uFillTx/>
              </a:defRPr>
            </a:pPr>
            <a:r>
              <a:rPr lang="en-US" sz="1500" dirty="0" err="1" smtClean="0">
                <a:uFill>
                  <a:solidFill/>
                </a:uFill>
                <a:latin typeface="Arial" panose="020B0604020202020204" pitchFamily="34" charset="0"/>
                <a:cs typeface="Arial" panose="020B0604020202020204" pitchFamily="34" charset="0"/>
                <a:sym typeface="Tahoma"/>
              </a:rPr>
              <a:t>Đặt</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lịch</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cho</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nhân</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viên</a:t>
            </a:r>
            <a:endParaRPr lang="en-US" sz="1500" dirty="0" smtClean="0">
              <a:uFill>
                <a:solidFill/>
              </a:uFill>
              <a:latin typeface="Arial" panose="020B0604020202020204" pitchFamily="34" charset="0"/>
              <a:cs typeface="Arial" panose="020B0604020202020204" pitchFamily="34" charset="0"/>
              <a:sym typeface="Tahoma"/>
            </a:endParaRPr>
          </a:p>
          <a:p>
            <a:pPr marL="383540" lvl="0" indent="-342900">
              <a:spcBef>
                <a:spcPts val="300"/>
              </a:spcBef>
              <a:buClr>
                <a:srgbClr val="000000"/>
              </a:buClr>
              <a:buSzPct val="65000"/>
              <a:buFont typeface="Arial"/>
              <a:buChar char="•"/>
              <a:defRPr sz="1800">
                <a:uFillTx/>
              </a:defRPr>
            </a:pPr>
            <a:r>
              <a:rPr lang="en-US" sz="1500" dirty="0" err="1" smtClean="0">
                <a:uFill>
                  <a:solidFill/>
                </a:uFill>
                <a:latin typeface="Arial" panose="020B0604020202020204" pitchFamily="34" charset="0"/>
                <a:cs typeface="Arial" panose="020B0604020202020204" pitchFamily="34" charset="0"/>
                <a:sym typeface="Tahoma"/>
              </a:rPr>
              <a:t>Hệ</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thống</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phòng</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cấp</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cứu</a:t>
            </a:r>
            <a:endParaRPr lang="en-US" sz="1500" dirty="0" smtClean="0">
              <a:uFill>
                <a:solidFill/>
              </a:uFill>
              <a:latin typeface="Arial" panose="020B0604020202020204" pitchFamily="34" charset="0"/>
              <a:cs typeface="Arial" panose="020B0604020202020204" pitchFamily="34" charset="0"/>
              <a:sym typeface="Tahoma"/>
            </a:endParaRPr>
          </a:p>
          <a:p>
            <a:pPr marL="383540" lvl="0" indent="-342900">
              <a:spcBef>
                <a:spcPts val="300"/>
              </a:spcBef>
              <a:buClr>
                <a:srgbClr val="000000"/>
              </a:buClr>
              <a:buSzPct val="65000"/>
              <a:buFont typeface="Arial"/>
              <a:buChar char="•"/>
              <a:defRPr sz="1800">
                <a:uFillTx/>
              </a:defRPr>
            </a:pPr>
            <a:r>
              <a:rPr lang="en-US" sz="1500" dirty="0" err="1" smtClean="0">
                <a:uFill>
                  <a:solidFill/>
                </a:uFill>
                <a:latin typeface="Arial" panose="020B0604020202020204" pitchFamily="34" charset="0"/>
                <a:cs typeface="Arial" panose="020B0604020202020204" pitchFamily="34" charset="0"/>
                <a:sym typeface="Tahoma"/>
              </a:rPr>
              <a:t>Hệ</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thống</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chăm</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sóc</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tích</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cực</a:t>
            </a:r>
            <a:endParaRPr lang="en-US" sz="1500" dirty="0" smtClean="0">
              <a:uFill>
                <a:solidFill/>
              </a:uFill>
              <a:latin typeface="Arial" panose="020B0604020202020204" pitchFamily="34" charset="0"/>
              <a:cs typeface="Arial" panose="020B0604020202020204" pitchFamily="34" charset="0"/>
              <a:sym typeface="Tahoma"/>
            </a:endParaRPr>
          </a:p>
          <a:p>
            <a:pPr marL="383540" lvl="0" indent="-342900">
              <a:spcBef>
                <a:spcPts val="300"/>
              </a:spcBef>
              <a:buClr>
                <a:srgbClr val="000000"/>
              </a:buClr>
              <a:buSzPct val="65000"/>
              <a:buFont typeface="Arial"/>
              <a:buChar char="•"/>
              <a:defRPr sz="1800">
                <a:uFillTx/>
              </a:defRPr>
            </a:pPr>
            <a:endParaRPr lang="en-US" sz="1500" dirty="0" smtClean="0">
              <a:uFill>
                <a:solidFill/>
              </a:uFill>
              <a:latin typeface="Arial" panose="020B0604020202020204" pitchFamily="34" charset="0"/>
              <a:cs typeface="Arial" panose="020B0604020202020204" pitchFamily="34" charset="0"/>
              <a:sym typeface="Tahoma"/>
            </a:endParaRPr>
          </a:p>
          <a:p>
            <a:pPr marL="383540" lvl="0" indent="-342900">
              <a:spcBef>
                <a:spcPts val="300"/>
              </a:spcBef>
              <a:buClr>
                <a:srgbClr val="000000"/>
              </a:buClr>
              <a:buSzPct val="65000"/>
              <a:defRPr sz="1800">
                <a:uFillTx/>
              </a:defRPr>
            </a:pPr>
            <a:r>
              <a:rPr lang="en-US" sz="1500" b="1" dirty="0" err="1" smtClean="0">
                <a:uFill>
                  <a:solidFill/>
                </a:uFill>
                <a:latin typeface="Arial" panose="020B0604020202020204" pitchFamily="34" charset="0"/>
                <a:cs typeface="Arial" panose="020B0604020202020204" pitchFamily="34" charset="0"/>
                <a:sym typeface="Tahoma"/>
              </a:rPr>
              <a:t>Phụ</a:t>
            </a:r>
            <a:r>
              <a:rPr lang="en-US" sz="1500" b="1" dirty="0" smtClean="0">
                <a:uFill>
                  <a:solidFill/>
                </a:uFill>
                <a:latin typeface="Arial" panose="020B0604020202020204" pitchFamily="34" charset="0"/>
                <a:cs typeface="Arial" panose="020B0604020202020204" pitchFamily="34" charset="0"/>
                <a:sym typeface="Tahoma"/>
              </a:rPr>
              <a:t> </a:t>
            </a:r>
            <a:r>
              <a:rPr lang="en-US" sz="1500" b="1" dirty="0" err="1" smtClean="0">
                <a:uFill>
                  <a:solidFill/>
                </a:uFill>
                <a:latin typeface="Arial" panose="020B0604020202020204" pitchFamily="34" charset="0"/>
                <a:cs typeface="Arial" panose="020B0604020202020204" pitchFamily="34" charset="0"/>
                <a:sym typeface="Tahoma"/>
              </a:rPr>
              <a:t>trợ</a:t>
            </a:r>
            <a:r>
              <a:rPr lang="en-US" sz="1500" b="1" dirty="0" smtClean="0">
                <a:uFill>
                  <a:solidFill/>
                </a:uFill>
                <a:latin typeface="Arial" panose="020B0604020202020204" pitchFamily="34" charset="0"/>
                <a:cs typeface="Arial" panose="020B0604020202020204" pitchFamily="34" charset="0"/>
                <a:sym typeface="Tahoma"/>
              </a:rPr>
              <a:t> </a:t>
            </a:r>
          </a:p>
          <a:p>
            <a:pPr marL="383540" lvl="0" indent="-342900">
              <a:spcBef>
                <a:spcPts val="300"/>
              </a:spcBef>
              <a:buClr>
                <a:srgbClr val="000000"/>
              </a:buClr>
              <a:buSzPct val="65000"/>
              <a:buFont typeface="Arial"/>
              <a:buChar char="•"/>
              <a:defRPr sz="1800">
                <a:uFillTx/>
              </a:defRPr>
            </a:pPr>
            <a:r>
              <a:rPr lang="en-US" sz="1500" dirty="0" err="1" smtClean="0">
                <a:uFill>
                  <a:solidFill/>
                </a:uFill>
                <a:latin typeface="Arial" panose="020B0604020202020204" pitchFamily="34" charset="0"/>
                <a:cs typeface="Arial" panose="020B0604020202020204" pitchFamily="34" charset="0"/>
                <a:sym typeface="Tahoma"/>
              </a:rPr>
              <a:t>Phòng</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thí</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nghiệm</a:t>
            </a:r>
            <a:r>
              <a:rPr lang="en-US" sz="1500" dirty="0" smtClean="0">
                <a:uFill>
                  <a:solidFill/>
                </a:uFill>
                <a:latin typeface="Arial" panose="020B0604020202020204" pitchFamily="34" charset="0"/>
                <a:cs typeface="Arial" panose="020B0604020202020204" pitchFamily="34" charset="0"/>
                <a:sym typeface="Tahoma"/>
              </a:rPr>
              <a:t> </a:t>
            </a:r>
          </a:p>
          <a:p>
            <a:pPr marL="383540" lvl="0" indent="-342900">
              <a:spcBef>
                <a:spcPts val="300"/>
              </a:spcBef>
              <a:buClr>
                <a:srgbClr val="000000"/>
              </a:buClr>
              <a:buSzPct val="65000"/>
              <a:buFont typeface="Arial"/>
              <a:buChar char="•"/>
              <a:defRPr sz="1800">
                <a:uFillTx/>
              </a:defRPr>
            </a:pPr>
            <a:r>
              <a:rPr lang="vi-VN" sz="1500" dirty="0">
                <a:uFill>
                  <a:solidFill/>
                </a:uFill>
                <a:latin typeface="Arial" panose="020B0604020202020204" pitchFamily="34" charset="0"/>
                <a:cs typeface="Arial" panose="020B0604020202020204" pitchFamily="34" charset="0"/>
                <a:sym typeface="Tahoma"/>
              </a:rPr>
              <a:t>Tiệm thuốc</a:t>
            </a:r>
          </a:p>
          <a:p>
            <a:pPr marL="383540" lvl="0" indent="-342900">
              <a:spcBef>
                <a:spcPts val="300"/>
              </a:spcBef>
              <a:buClr>
                <a:srgbClr val="000000"/>
              </a:buClr>
              <a:buSzPct val="65000"/>
              <a:buFont typeface="Arial"/>
              <a:buChar char="•"/>
              <a:defRPr sz="1800">
                <a:uFillTx/>
              </a:defRPr>
            </a:pPr>
            <a:r>
              <a:rPr lang="vi-VN" sz="1500" dirty="0">
                <a:uFill>
                  <a:solidFill/>
                </a:uFill>
                <a:latin typeface="Arial" panose="020B0604020202020204" pitchFamily="34" charset="0"/>
                <a:cs typeface="Arial" panose="020B0604020202020204" pitchFamily="34" charset="0"/>
                <a:sym typeface="Tahoma"/>
              </a:rPr>
              <a:t>Chẩn đoán X quang</a:t>
            </a:r>
          </a:p>
          <a:p>
            <a:pPr marL="383540" lvl="0" indent="-342900">
              <a:spcBef>
                <a:spcPts val="300"/>
              </a:spcBef>
              <a:buClr>
                <a:srgbClr val="000000"/>
              </a:buClr>
              <a:buSzPct val="65000"/>
              <a:buFont typeface="Arial"/>
              <a:buChar char="•"/>
              <a:defRPr sz="1800">
                <a:uFillTx/>
              </a:defRPr>
            </a:pPr>
            <a:r>
              <a:rPr lang="vi-VN" sz="1500" dirty="0">
                <a:uFill>
                  <a:solidFill/>
                </a:uFill>
                <a:latin typeface="Arial" panose="020B0604020202020204" pitchFamily="34" charset="0"/>
                <a:cs typeface="Arial" panose="020B0604020202020204" pitchFamily="34" charset="0"/>
                <a:sym typeface="Tahoma"/>
              </a:rPr>
              <a:t>Phẫu thuật</a:t>
            </a:r>
          </a:p>
          <a:p>
            <a:pPr marL="383540" lvl="0" indent="-342900">
              <a:spcBef>
                <a:spcPts val="300"/>
              </a:spcBef>
              <a:buClr>
                <a:srgbClr val="000000"/>
              </a:buClr>
              <a:buSzPct val="65000"/>
              <a:buFont typeface="Arial"/>
              <a:buChar char="•"/>
              <a:defRPr sz="1800">
                <a:uFillTx/>
              </a:defRPr>
            </a:pPr>
            <a:r>
              <a:rPr lang="en-US" sz="1500" dirty="0" err="1" smtClean="0">
                <a:uFill>
                  <a:solidFill/>
                </a:uFill>
                <a:latin typeface="Arial" panose="020B0604020202020204" pitchFamily="34" charset="0"/>
                <a:cs typeface="Arial" panose="020B0604020202020204" pitchFamily="34" charset="0"/>
                <a:sym typeface="Tahoma"/>
              </a:rPr>
              <a:t>Hệ</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thống</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lưu</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trữ</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và</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truyền</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hình</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ảnh</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Pacs</a:t>
            </a:r>
            <a:endParaRPr lang="vi-VN" sz="1500" dirty="0">
              <a:uFill>
                <a:solidFill/>
              </a:uFill>
              <a:latin typeface="Arial" panose="020B0604020202020204" pitchFamily="34" charset="0"/>
              <a:cs typeface="Arial" panose="020B0604020202020204" pitchFamily="34" charset="0"/>
              <a:sym typeface="Tahoma"/>
            </a:endParaRPr>
          </a:p>
          <a:p>
            <a:pPr marL="383540" lvl="0" indent="-342900">
              <a:spcBef>
                <a:spcPts val="300"/>
              </a:spcBef>
              <a:buClr>
                <a:srgbClr val="000000"/>
              </a:buClr>
              <a:buSzPct val="65000"/>
              <a:buFont typeface="Arial"/>
              <a:buChar char="•"/>
              <a:defRPr sz="1800">
                <a:uFillTx/>
              </a:defRPr>
            </a:pPr>
            <a:r>
              <a:rPr lang="vi-VN" sz="1500" dirty="0">
                <a:uFill>
                  <a:solidFill/>
                </a:uFill>
                <a:latin typeface="Arial" panose="020B0604020202020204" pitchFamily="34" charset="0"/>
                <a:cs typeface="Arial" panose="020B0604020202020204" pitchFamily="34" charset="0"/>
                <a:sym typeface="Tahoma"/>
              </a:rPr>
              <a:t>Khoa tim mạch</a:t>
            </a:r>
          </a:p>
          <a:p>
            <a:pPr marL="383540" lvl="0" indent="-342900">
              <a:spcBef>
                <a:spcPts val="300"/>
              </a:spcBef>
              <a:buClr>
                <a:srgbClr val="000000"/>
              </a:buClr>
              <a:buSzPct val="65000"/>
              <a:buFont typeface="Arial"/>
              <a:buChar char="•"/>
              <a:defRPr sz="1800">
                <a:uFillTx/>
              </a:defRPr>
            </a:pPr>
            <a:r>
              <a:rPr lang="vi-VN" sz="1500" dirty="0">
                <a:uFill>
                  <a:solidFill/>
                </a:uFill>
                <a:latin typeface="Arial" panose="020B0604020202020204" pitchFamily="34" charset="0"/>
                <a:cs typeface="Arial" panose="020B0604020202020204" pitchFamily="34" charset="0"/>
                <a:sym typeface="Tahoma"/>
              </a:rPr>
              <a:t>Phục hồi chức năng</a:t>
            </a:r>
          </a:p>
          <a:p>
            <a:pPr marL="383540" lvl="0" indent="-342900">
              <a:spcBef>
                <a:spcPts val="300"/>
              </a:spcBef>
              <a:buClr>
                <a:srgbClr val="000000"/>
              </a:buClr>
              <a:buSzPct val="65000"/>
              <a:buFont typeface="Arial"/>
              <a:buChar char="•"/>
              <a:defRPr sz="1800">
                <a:uFillTx/>
              </a:defRPr>
            </a:pPr>
            <a:r>
              <a:rPr lang="vi-VN" sz="1500" dirty="0" smtClean="0">
                <a:uFill>
                  <a:solidFill/>
                </a:uFill>
                <a:latin typeface="Arial" panose="020B0604020202020204" pitchFamily="34" charset="0"/>
                <a:cs typeface="Arial" panose="020B0604020202020204" pitchFamily="34" charset="0"/>
                <a:sym typeface="Tahoma"/>
              </a:rPr>
              <a:t>Hệ</a:t>
            </a:r>
            <a:r>
              <a:rPr lang="en-US" sz="1500" dirty="0" smtClean="0">
                <a:uFill>
                  <a:solidFill/>
                </a:uFill>
                <a:latin typeface="Arial" panose="020B0604020202020204" pitchFamily="34" charset="0"/>
                <a:cs typeface="Arial" panose="020B0604020202020204" pitchFamily="34" charset="0"/>
                <a:sym typeface="Tahoma"/>
              </a:rPr>
              <a:t> </a:t>
            </a:r>
            <a:r>
              <a:rPr lang="en-US" sz="1500" dirty="0" err="1" smtClean="0">
                <a:uFill>
                  <a:solidFill/>
                </a:uFill>
                <a:latin typeface="Arial" panose="020B0604020202020204" pitchFamily="34" charset="0"/>
                <a:cs typeface="Arial" panose="020B0604020202020204" pitchFamily="34" charset="0"/>
                <a:sym typeface="Tahoma"/>
              </a:rPr>
              <a:t>thống</a:t>
            </a:r>
            <a:r>
              <a:rPr lang="vi-VN" sz="1500" dirty="0" smtClean="0">
                <a:uFill>
                  <a:solidFill/>
                </a:uFill>
                <a:latin typeface="Arial" panose="020B0604020202020204" pitchFamily="34" charset="0"/>
                <a:cs typeface="Arial" panose="020B0604020202020204" pitchFamily="34" charset="0"/>
                <a:sym typeface="Tahoma"/>
              </a:rPr>
              <a:t> </a:t>
            </a:r>
            <a:r>
              <a:rPr lang="vi-VN" sz="1500" dirty="0">
                <a:uFill>
                  <a:solidFill/>
                </a:uFill>
                <a:latin typeface="Arial" panose="020B0604020202020204" pitchFamily="34" charset="0"/>
                <a:cs typeface="Arial" panose="020B0604020202020204" pitchFamily="34" charset="0"/>
                <a:sym typeface="Tahoma"/>
              </a:rPr>
              <a:t>hô hấp</a:t>
            </a:r>
          </a:p>
          <a:p>
            <a:pPr marL="383540" lvl="0" indent="-342900">
              <a:spcBef>
                <a:spcPts val="300"/>
              </a:spcBef>
              <a:buClr>
                <a:srgbClr val="000000"/>
              </a:buClr>
              <a:buSzPct val="65000"/>
              <a:buFont typeface="Arial"/>
              <a:buChar char="•"/>
              <a:defRPr sz="1800">
                <a:uFillTx/>
              </a:defRPr>
            </a:pPr>
            <a:r>
              <a:rPr lang="vi-VN" sz="1500" dirty="0">
                <a:uFill>
                  <a:solidFill/>
                </a:uFill>
                <a:latin typeface="Arial" panose="020B0604020202020204" pitchFamily="34" charset="0"/>
                <a:cs typeface="Arial" panose="020B0604020202020204" pitchFamily="34" charset="0"/>
                <a:sym typeface="Tahoma"/>
              </a:rPr>
              <a:t>Kho dữ liệu</a:t>
            </a:r>
            <a:endParaRPr lang="en-US" sz="1500" dirty="0" smtClean="0">
              <a:uFill>
                <a:solidFill/>
              </a:uFill>
              <a:latin typeface="Arial" panose="020B0604020202020204" pitchFamily="34" charset="0"/>
              <a:cs typeface="Arial" panose="020B0604020202020204" pitchFamily="34" charset="0"/>
              <a:sym typeface="Tahoma"/>
            </a:endParaRPr>
          </a:p>
        </p:txBody>
      </p:sp>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76989"/>
          </a:xfrm>
        </p:spPr>
        <p:txBody>
          <a:bodyPr>
            <a:normAutofit/>
          </a:bodyPr>
          <a:lstStyle/>
          <a:p>
            <a:r>
              <a:rPr lang="en-US" b="1" dirty="0" err="1">
                <a:latin typeface="Arial" panose="020B0604020202020204" pitchFamily="34" charset="0"/>
                <a:cs typeface="Arial" panose="020B0604020202020204" pitchFamily="34" charset="0"/>
              </a:rPr>
              <a:t>Tiêu</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chí</a:t>
            </a:r>
            <a:r>
              <a:rPr lang="en-US" b="1" dirty="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lựa</a:t>
            </a:r>
            <a:r>
              <a:rPr lang="en-US" b="1" dirty="0" smtClean="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chọn</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nhà</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cung</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cấp</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mẫu</a:t>
            </a:r>
            <a:endParaRPr lang="en-US" b="1"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11106" y="6356350"/>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latin typeface="Arial" panose="020B0604020202020204" pitchFamily="34" charset="0"/>
                <a:cs typeface="Arial" panose="020B0604020202020204" pitchFamily="34" charset="0"/>
              </a:rPr>
              <a:pPr/>
              <a:t>5</a:t>
            </a:fld>
            <a:endParaRPr lang="en-US" dirty="0">
              <a:latin typeface="Arial" panose="020B0604020202020204" pitchFamily="34" charset="0"/>
              <a:cs typeface="Arial" panose="020B0604020202020204" pitchFamily="34" charset="0"/>
            </a:endParaRPr>
          </a:p>
        </p:txBody>
      </p:sp>
      <p:sp>
        <p:nvSpPr>
          <p:cNvPr id="11" name="Shape 371"/>
          <p:cNvSpPr txBox="1">
            <a:spLocks/>
          </p:cNvSpPr>
          <p:nvPr/>
        </p:nvSpPr>
        <p:spPr>
          <a:xfrm>
            <a:off x="685800" y="990600"/>
            <a:ext cx="7772400" cy="5867400"/>
          </a:xfrm>
          <a:prstGeom prst="rect">
            <a:avLst/>
          </a:prstGeom>
        </p:spPr>
        <p:txBody>
          <a:bodyPr vert="horz" lIns="91440" tIns="45720" rIns="91440" bIns="45720" rtlCol="0">
            <a:normAutofit/>
          </a:bodyPr>
          <a:lstStyle/>
          <a:p>
            <a:pPr marL="340677" lvl="0" indent="-300037">
              <a:lnSpc>
                <a:spcPct val="90000"/>
              </a:lnSpc>
              <a:spcBef>
                <a:spcPct val="20000"/>
              </a:spcBef>
              <a:buBlip>
                <a:blip r:embed="rId3"/>
              </a:buBlip>
              <a:defRPr sz="1800">
                <a:uFillTx/>
              </a:defRPr>
            </a:pPr>
            <a:r>
              <a:rPr lang="vi-VN" sz="2200" dirty="0">
                <a:uFill>
                  <a:solidFill/>
                </a:uFill>
                <a:latin typeface="Arial" panose="020B0604020202020204" pitchFamily="34" charset="0"/>
                <a:cs typeface="Arial" panose="020B0604020202020204" pitchFamily="34" charset="0"/>
              </a:rPr>
              <a:t>Kết nối toàn cầu</a:t>
            </a:r>
          </a:p>
          <a:p>
            <a:pPr marL="340677" lvl="0" indent="-300037">
              <a:lnSpc>
                <a:spcPct val="90000"/>
              </a:lnSpc>
              <a:spcBef>
                <a:spcPct val="20000"/>
              </a:spcBef>
              <a:buBlip>
                <a:blip r:embed="rId3"/>
              </a:buBlip>
              <a:defRPr sz="1800">
                <a:uFillTx/>
              </a:defRPr>
            </a:pPr>
            <a:r>
              <a:rPr lang="vi-VN" sz="2200" dirty="0">
                <a:uFill>
                  <a:solidFill/>
                </a:uFill>
                <a:latin typeface="Arial" panose="020B0604020202020204" pitchFamily="34" charset="0"/>
                <a:cs typeface="Arial" panose="020B0604020202020204" pitchFamily="34" charset="0"/>
              </a:rPr>
              <a:t>Dung lượng lưu trữ toàn cầu</a:t>
            </a:r>
          </a:p>
          <a:p>
            <a:pPr marL="340677" lvl="0" indent="-300037">
              <a:lnSpc>
                <a:spcPct val="90000"/>
              </a:lnSpc>
              <a:spcBef>
                <a:spcPct val="20000"/>
              </a:spcBef>
              <a:buBlip>
                <a:blip r:embed="rId3"/>
              </a:buBlip>
              <a:defRPr sz="1800">
                <a:uFillTx/>
              </a:defRPr>
            </a:pPr>
            <a:r>
              <a:rPr lang="vi-VN" sz="2200" dirty="0">
                <a:uFill>
                  <a:solidFill/>
                </a:uFill>
                <a:latin typeface="Arial" panose="020B0604020202020204" pitchFamily="34" charset="0"/>
                <a:cs typeface="Arial" panose="020B0604020202020204" pitchFamily="34" charset="0"/>
              </a:rPr>
              <a:t>Khả năng ứng dụng dựa trên Web</a:t>
            </a:r>
          </a:p>
          <a:p>
            <a:pPr marL="340677" lvl="0" indent="-300037">
              <a:lnSpc>
                <a:spcPct val="90000"/>
              </a:lnSpc>
              <a:spcBef>
                <a:spcPct val="20000"/>
              </a:spcBef>
              <a:buBlip>
                <a:blip r:embed="rId3"/>
              </a:buBlip>
              <a:defRPr sz="1800">
                <a:uFillTx/>
              </a:defRPr>
            </a:pPr>
            <a:r>
              <a:rPr lang="vi-VN" sz="2200" dirty="0">
                <a:uFill>
                  <a:solidFill/>
                </a:uFill>
                <a:latin typeface="Arial" panose="020B0604020202020204" pitchFamily="34" charset="0"/>
                <a:cs typeface="Arial" panose="020B0604020202020204" pitchFamily="34" charset="0"/>
              </a:rPr>
              <a:t>Liên hệ </a:t>
            </a:r>
            <a:r>
              <a:rPr lang="en-US" sz="2200" dirty="0" smtClean="0">
                <a:uFill>
                  <a:solidFill/>
                </a:uFill>
                <a:latin typeface="Arial" panose="020B0604020202020204" pitchFamily="34" charset="0"/>
                <a:cs typeface="Arial" panose="020B0604020202020204" pitchFamily="34" charset="0"/>
              </a:rPr>
              <a:t>h</a:t>
            </a:r>
            <a:r>
              <a:rPr lang="vi-VN" sz="2200" dirty="0" smtClean="0">
                <a:uFill>
                  <a:solidFill/>
                </a:uFill>
                <a:latin typeface="Arial" panose="020B0604020202020204" pitchFamily="34" charset="0"/>
                <a:cs typeface="Arial" panose="020B0604020202020204" pitchFamily="34" charset="0"/>
              </a:rPr>
              <a:t>ỗ </a:t>
            </a:r>
            <a:r>
              <a:rPr lang="vi-VN" sz="2200" dirty="0">
                <a:uFill>
                  <a:solidFill/>
                </a:uFill>
                <a:latin typeface="Arial" panose="020B0604020202020204" pitchFamily="34" charset="0"/>
                <a:cs typeface="Arial" panose="020B0604020202020204" pitchFamily="34" charset="0"/>
              </a:rPr>
              <a:t>trợ </a:t>
            </a:r>
            <a:r>
              <a:rPr lang="en-US" sz="2200" dirty="0" smtClean="0">
                <a:uFill>
                  <a:solidFill/>
                </a:uFill>
                <a:latin typeface="Arial" panose="020B0604020202020204" pitchFamily="34" charset="0"/>
                <a:cs typeface="Arial" panose="020B0604020202020204" pitchFamily="34" charset="0"/>
              </a:rPr>
              <a:t>t</a:t>
            </a:r>
            <a:r>
              <a:rPr lang="vi-VN" sz="2200" dirty="0" smtClean="0">
                <a:uFill>
                  <a:solidFill/>
                </a:uFill>
                <a:latin typeface="Arial" panose="020B0604020202020204" pitchFamily="34" charset="0"/>
                <a:cs typeface="Arial" panose="020B0604020202020204" pitchFamily="34" charset="0"/>
              </a:rPr>
              <a:t>oàn </a:t>
            </a:r>
            <a:r>
              <a:rPr lang="vi-VN" sz="2200" dirty="0">
                <a:uFill>
                  <a:solidFill/>
                </a:uFill>
                <a:latin typeface="Arial" panose="020B0604020202020204" pitchFamily="34" charset="0"/>
                <a:cs typeface="Arial" panose="020B0604020202020204" pitchFamily="34" charset="0"/>
              </a:rPr>
              <a:t>cầu</a:t>
            </a:r>
          </a:p>
          <a:p>
            <a:pPr marL="340677" lvl="0" indent="-300037">
              <a:lnSpc>
                <a:spcPct val="90000"/>
              </a:lnSpc>
              <a:spcBef>
                <a:spcPct val="20000"/>
              </a:spcBef>
              <a:buBlip>
                <a:blip r:embed="rId3"/>
              </a:buBlip>
              <a:defRPr sz="1800">
                <a:uFillTx/>
              </a:defRPr>
            </a:pPr>
            <a:r>
              <a:rPr lang="en-US" sz="2200" dirty="0" err="1" smtClean="0">
                <a:uFill>
                  <a:solidFill/>
                </a:uFill>
                <a:latin typeface="Arial" panose="020B0604020202020204" pitchFamily="34" charset="0"/>
                <a:cs typeface="Arial" panose="020B0604020202020204" pitchFamily="34" charset="0"/>
              </a:rPr>
              <a:t>Hỗ</a:t>
            </a:r>
            <a:r>
              <a:rPr lang="en-US" sz="2200" dirty="0" smtClean="0">
                <a:uFill>
                  <a:solidFill/>
                </a:uFill>
                <a:latin typeface="Arial" panose="020B0604020202020204" pitchFamily="34" charset="0"/>
                <a:cs typeface="Arial" panose="020B0604020202020204" pitchFamily="34" charset="0"/>
              </a:rPr>
              <a:t> </a:t>
            </a:r>
            <a:r>
              <a:rPr lang="en-US" sz="2200" dirty="0" err="1" smtClean="0">
                <a:uFill>
                  <a:solidFill/>
                </a:uFill>
                <a:latin typeface="Arial" panose="020B0604020202020204" pitchFamily="34" charset="0"/>
                <a:cs typeface="Arial" panose="020B0604020202020204" pitchFamily="34" charset="0"/>
              </a:rPr>
              <a:t>trợ</a:t>
            </a:r>
            <a:r>
              <a:rPr lang="en-US" sz="2200" dirty="0" smtClean="0">
                <a:uFill>
                  <a:solidFill/>
                </a:uFill>
                <a:latin typeface="Arial" panose="020B0604020202020204" pitchFamily="34" charset="0"/>
                <a:cs typeface="Arial" panose="020B0604020202020204" pitchFamily="34" charset="0"/>
              </a:rPr>
              <a:t> </a:t>
            </a:r>
            <a:r>
              <a:rPr lang="en-US" sz="2200" dirty="0" err="1" smtClean="0">
                <a:uFill>
                  <a:solidFill/>
                </a:uFill>
                <a:latin typeface="Arial" panose="020B0604020202020204" pitchFamily="34" charset="0"/>
                <a:cs typeface="Arial" panose="020B0604020202020204" pitchFamily="34" charset="0"/>
              </a:rPr>
              <a:t>và</a:t>
            </a:r>
            <a:r>
              <a:rPr lang="en-US" sz="2200" dirty="0" smtClean="0">
                <a:uFill>
                  <a:solidFill/>
                </a:uFill>
                <a:latin typeface="Arial" panose="020B0604020202020204" pitchFamily="34" charset="0"/>
                <a:cs typeface="Arial" panose="020B0604020202020204" pitchFamily="34" charset="0"/>
              </a:rPr>
              <a:t> </a:t>
            </a:r>
            <a:r>
              <a:rPr lang="en-US" sz="2200" dirty="0" err="1" smtClean="0">
                <a:uFill>
                  <a:solidFill/>
                </a:uFill>
                <a:latin typeface="Arial" panose="020B0604020202020204" pitchFamily="34" charset="0"/>
                <a:cs typeface="Arial" panose="020B0604020202020204" pitchFamily="34" charset="0"/>
              </a:rPr>
              <a:t>các</a:t>
            </a:r>
            <a:r>
              <a:rPr lang="en-US" sz="2200" dirty="0" smtClean="0">
                <a:uFill>
                  <a:solidFill/>
                </a:uFill>
                <a:latin typeface="Arial" panose="020B0604020202020204" pitchFamily="34" charset="0"/>
                <a:cs typeface="Arial" panose="020B0604020202020204" pitchFamily="34" charset="0"/>
              </a:rPr>
              <a:t> </a:t>
            </a:r>
            <a:r>
              <a:rPr lang="en-US" sz="2200" dirty="0" err="1" smtClean="0">
                <a:uFill>
                  <a:solidFill/>
                </a:uFill>
                <a:latin typeface="Arial" panose="020B0604020202020204" pitchFamily="34" charset="0"/>
                <a:cs typeface="Arial" panose="020B0604020202020204" pitchFamily="34" charset="0"/>
              </a:rPr>
              <a:t>sản</a:t>
            </a:r>
            <a:r>
              <a:rPr lang="en-US" sz="2200" dirty="0" smtClean="0">
                <a:uFill>
                  <a:solidFill/>
                </a:uFill>
                <a:latin typeface="Arial" panose="020B0604020202020204" pitchFamily="34" charset="0"/>
                <a:cs typeface="Arial" panose="020B0604020202020204" pitchFamily="34" charset="0"/>
              </a:rPr>
              <a:t> </a:t>
            </a:r>
            <a:r>
              <a:rPr lang="en-US" sz="2200" dirty="0" err="1" smtClean="0">
                <a:uFill>
                  <a:solidFill/>
                </a:uFill>
                <a:latin typeface="Arial" panose="020B0604020202020204" pitchFamily="34" charset="0"/>
                <a:cs typeface="Arial" panose="020B0604020202020204" pitchFamily="34" charset="0"/>
              </a:rPr>
              <a:t>phẩm</a:t>
            </a:r>
            <a:r>
              <a:rPr lang="en-US" sz="2200" dirty="0" smtClean="0">
                <a:uFill>
                  <a:solidFill/>
                </a:uFill>
                <a:latin typeface="Arial" panose="020B0604020202020204" pitchFamily="34" charset="0"/>
                <a:cs typeface="Arial" panose="020B0604020202020204" pitchFamily="34" charset="0"/>
              </a:rPr>
              <a:t> </a:t>
            </a:r>
            <a:r>
              <a:rPr lang="en-US" sz="2200" dirty="0" err="1" smtClean="0">
                <a:uFill>
                  <a:solidFill/>
                </a:uFill>
                <a:latin typeface="Arial" panose="020B0604020202020204" pitchFamily="34" charset="0"/>
                <a:cs typeface="Arial" panose="020B0604020202020204" pitchFamily="34" charset="0"/>
              </a:rPr>
              <a:t>được</a:t>
            </a:r>
            <a:r>
              <a:rPr lang="vi-VN" sz="2200" dirty="0" smtClean="0">
                <a:uFill>
                  <a:solidFill/>
                </a:uFill>
                <a:latin typeface="Arial" panose="020B0604020202020204" pitchFamily="34" charset="0"/>
                <a:cs typeface="Arial" panose="020B0604020202020204" pitchFamily="34" charset="0"/>
              </a:rPr>
              <a:t> </a:t>
            </a:r>
            <a:r>
              <a:rPr lang="vi-VN" sz="2200" dirty="0">
                <a:uFill>
                  <a:solidFill/>
                </a:uFill>
                <a:latin typeface="Arial" panose="020B0604020202020204" pitchFamily="34" charset="0"/>
                <a:cs typeface="Arial" panose="020B0604020202020204" pitchFamily="34" charset="0"/>
              </a:rPr>
              <a:t>tích hợp hoàn </a:t>
            </a:r>
            <a:r>
              <a:rPr lang="vi-VN" sz="2200" dirty="0" smtClean="0">
                <a:uFill>
                  <a:solidFill/>
                </a:uFill>
                <a:latin typeface="Arial" panose="020B0604020202020204" pitchFamily="34" charset="0"/>
                <a:cs typeface="Arial" panose="020B0604020202020204" pitchFamily="34" charset="0"/>
              </a:rPr>
              <a:t>chỉnh</a:t>
            </a:r>
            <a:endParaRPr kumimoji="0" lang="en-US" sz="2200" b="0" i="0" u="none" strike="noStrike" kern="1200" cap="none" spc="0" normalizeH="0" baseline="0" noProof="0" dirty="0" smtClean="0">
              <a:ln>
                <a:noFill/>
              </a:ln>
              <a:solidFill>
                <a:schemeClr val="tx1"/>
              </a:solidFill>
              <a:effectLst/>
              <a:uLnTx/>
              <a:uFill>
                <a:solidFill/>
              </a:uFill>
              <a:latin typeface="Arial" panose="020B0604020202020204" pitchFamily="34" charset="0"/>
              <a:cs typeface="Arial" panose="020B0604020202020204" pitchFamily="34" charset="0"/>
            </a:endParaRPr>
          </a:p>
          <a:p>
            <a:pPr marL="742768" lvl="1" indent="-244928">
              <a:lnSpc>
                <a:spcPct val="90000"/>
              </a:lnSpc>
              <a:spcBef>
                <a:spcPts val="600"/>
              </a:spcBef>
              <a:buBlip>
                <a:blip r:embed="rId4"/>
              </a:buBlip>
              <a:defRPr sz="1800">
                <a:uFillTx/>
              </a:defRPr>
            </a:pPr>
            <a:r>
              <a:rPr lang="en-US" sz="2200" dirty="0" smtClean="0">
                <a:uFill>
                  <a:solidFill/>
                </a:uFill>
                <a:latin typeface="Arial" panose="020B0604020202020204" pitchFamily="34" charset="0"/>
                <a:cs typeface="Arial" panose="020B0604020202020204" pitchFamily="34" charset="0"/>
              </a:rPr>
              <a:t>Y </a:t>
            </a:r>
            <a:r>
              <a:rPr lang="en-US" sz="2200" dirty="0" err="1" smtClean="0">
                <a:uFill>
                  <a:solidFill/>
                </a:uFill>
                <a:latin typeface="Arial" panose="020B0604020202020204" pitchFamily="34" charset="0"/>
                <a:cs typeface="Arial" panose="020B0604020202020204" pitchFamily="34" charset="0"/>
              </a:rPr>
              <a:t>tế</a:t>
            </a:r>
            <a:r>
              <a:rPr lang="en-US" sz="2200" dirty="0" smtClean="0">
                <a:uFill>
                  <a:solidFill/>
                </a:uFill>
                <a:latin typeface="Arial" panose="020B0604020202020204" pitchFamily="34" charset="0"/>
                <a:cs typeface="Arial" panose="020B0604020202020204" pitchFamily="34" charset="0"/>
              </a:rPr>
              <a:t> </a:t>
            </a:r>
            <a:endParaRPr lang="en-US" sz="2200" dirty="0">
              <a:uFill>
                <a:solidFill/>
              </a:uFill>
              <a:latin typeface="Arial" panose="020B0604020202020204" pitchFamily="34" charset="0"/>
              <a:cs typeface="Arial" panose="020B0604020202020204" pitchFamily="34" charset="0"/>
            </a:endParaRPr>
          </a:p>
          <a:p>
            <a:pPr marL="742768" lvl="1" indent="-244928">
              <a:lnSpc>
                <a:spcPct val="90000"/>
              </a:lnSpc>
              <a:spcBef>
                <a:spcPts val="600"/>
              </a:spcBef>
              <a:buBlip>
                <a:blip r:embed="rId4"/>
              </a:buBlip>
              <a:defRPr sz="1800">
                <a:uFillTx/>
              </a:defRPr>
            </a:pPr>
            <a:r>
              <a:rPr lang="en-US" sz="2200" dirty="0" err="1">
                <a:uFill>
                  <a:solidFill/>
                </a:uFill>
                <a:latin typeface="Arial" panose="020B0604020202020204" pitchFamily="34" charset="0"/>
                <a:cs typeface="Arial" panose="020B0604020202020204" pitchFamily="34" charset="0"/>
              </a:rPr>
              <a:t>Tài</a:t>
            </a:r>
            <a:r>
              <a:rPr lang="en-US" sz="2200" dirty="0">
                <a:uFill>
                  <a:solidFill/>
                </a:uFill>
                <a:latin typeface="Arial" panose="020B0604020202020204" pitchFamily="34" charset="0"/>
                <a:cs typeface="Arial" panose="020B0604020202020204" pitchFamily="34" charset="0"/>
              </a:rPr>
              <a:t> </a:t>
            </a:r>
            <a:r>
              <a:rPr lang="en-US" sz="2200" dirty="0" err="1">
                <a:uFill>
                  <a:solidFill/>
                </a:uFill>
                <a:latin typeface="Arial" panose="020B0604020202020204" pitchFamily="34" charset="0"/>
                <a:cs typeface="Arial" panose="020B0604020202020204" pitchFamily="34" charset="0"/>
              </a:rPr>
              <a:t>chính</a:t>
            </a:r>
            <a:endParaRPr lang="en-US" sz="2200" dirty="0">
              <a:uFill>
                <a:solidFill/>
              </a:uFill>
              <a:latin typeface="Arial" panose="020B0604020202020204" pitchFamily="34" charset="0"/>
              <a:cs typeface="Arial" panose="020B0604020202020204" pitchFamily="34" charset="0"/>
            </a:endParaRPr>
          </a:p>
          <a:p>
            <a:pPr marL="742768" lvl="1" indent="-244928">
              <a:lnSpc>
                <a:spcPct val="90000"/>
              </a:lnSpc>
              <a:spcBef>
                <a:spcPts val="600"/>
              </a:spcBef>
              <a:buBlip>
                <a:blip r:embed="rId4"/>
              </a:buBlip>
              <a:defRPr sz="1800">
                <a:uFillTx/>
              </a:defRPr>
            </a:pPr>
            <a:r>
              <a:rPr lang="en-US" sz="2200" dirty="0" err="1">
                <a:uFill>
                  <a:solidFill/>
                </a:uFill>
                <a:latin typeface="Arial" panose="020B0604020202020204" pitchFamily="34" charset="0"/>
                <a:cs typeface="Arial" panose="020B0604020202020204" pitchFamily="34" charset="0"/>
              </a:rPr>
              <a:t>Chuỗi</a:t>
            </a:r>
            <a:r>
              <a:rPr lang="en-US" sz="2200" dirty="0">
                <a:uFill>
                  <a:solidFill/>
                </a:uFill>
                <a:latin typeface="Arial" panose="020B0604020202020204" pitchFamily="34" charset="0"/>
                <a:cs typeface="Arial" panose="020B0604020202020204" pitchFamily="34" charset="0"/>
              </a:rPr>
              <a:t> </a:t>
            </a:r>
            <a:r>
              <a:rPr lang="en-US" sz="2200" dirty="0" err="1">
                <a:uFill>
                  <a:solidFill/>
                </a:uFill>
                <a:latin typeface="Arial" panose="020B0604020202020204" pitchFamily="34" charset="0"/>
                <a:cs typeface="Arial" panose="020B0604020202020204" pitchFamily="34" charset="0"/>
              </a:rPr>
              <a:t>cung</a:t>
            </a:r>
            <a:r>
              <a:rPr lang="en-US" sz="2200" dirty="0">
                <a:uFill>
                  <a:solidFill/>
                </a:uFill>
                <a:latin typeface="Arial" panose="020B0604020202020204" pitchFamily="34" charset="0"/>
                <a:cs typeface="Arial" panose="020B0604020202020204" pitchFamily="34" charset="0"/>
              </a:rPr>
              <a:t> </a:t>
            </a:r>
            <a:r>
              <a:rPr lang="en-US" sz="2200" dirty="0" err="1" smtClean="0">
                <a:uFill>
                  <a:solidFill/>
                </a:uFill>
                <a:latin typeface="Arial" panose="020B0604020202020204" pitchFamily="34" charset="0"/>
                <a:cs typeface="Arial" panose="020B0604020202020204" pitchFamily="34" charset="0"/>
              </a:rPr>
              <a:t>ứng</a:t>
            </a:r>
            <a:endParaRPr kumimoji="0" lang="en-US" sz="2200" b="0" i="0" u="none" strike="noStrike" kern="1200" cap="none" spc="0" normalizeH="0" baseline="0" noProof="0" dirty="0" smtClean="0">
              <a:ln>
                <a:noFill/>
              </a:ln>
              <a:solidFill>
                <a:schemeClr val="tx1"/>
              </a:solidFill>
              <a:effectLst/>
              <a:uLnTx/>
              <a:uFill>
                <a:solidFill/>
              </a:uFill>
              <a:latin typeface="Arial" panose="020B0604020202020204" pitchFamily="34" charset="0"/>
              <a:cs typeface="Arial" panose="020B0604020202020204" pitchFamily="34" charset="0"/>
            </a:endParaRPr>
          </a:p>
          <a:p>
            <a:pPr marL="340677" lvl="0" indent="-300037">
              <a:lnSpc>
                <a:spcPct val="90000"/>
              </a:lnSpc>
              <a:spcBef>
                <a:spcPct val="20000"/>
              </a:spcBef>
              <a:buBlip>
                <a:blip r:embed="rId3"/>
              </a:buBlip>
              <a:defRPr sz="1800">
                <a:uFillTx/>
              </a:defRPr>
            </a:pPr>
            <a:r>
              <a:rPr lang="vi-VN" sz="2200" dirty="0">
                <a:latin typeface="Arial" panose="020B0604020202020204" pitchFamily="34" charset="0"/>
                <a:cs typeface="Arial" panose="020B0604020202020204" pitchFamily="34" charset="0"/>
              </a:rPr>
              <a:t>Dịch vụ </a:t>
            </a:r>
            <a:r>
              <a:rPr lang="en-US" sz="2200" dirty="0" smtClean="0">
                <a:latin typeface="Arial" panose="020B0604020202020204" pitchFamily="34" charset="0"/>
                <a:cs typeface="Arial" panose="020B0604020202020204" pitchFamily="34" charset="0"/>
              </a:rPr>
              <a:t>t</a:t>
            </a:r>
            <a:r>
              <a:rPr lang="vi-VN" sz="2200" dirty="0" smtClean="0">
                <a:latin typeface="Arial" panose="020B0604020202020204" pitchFamily="34" charset="0"/>
                <a:cs typeface="Arial" panose="020B0604020202020204" pitchFamily="34" charset="0"/>
              </a:rPr>
              <a:t>hực </a:t>
            </a:r>
            <a:r>
              <a:rPr lang="vi-VN" sz="2200" dirty="0">
                <a:latin typeface="Arial" panose="020B0604020202020204" pitchFamily="34" charset="0"/>
                <a:cs typeface="Arial" panose="020B0604020202020204" pitchFamily="34" charset="0"/>
              </a:rPr>
              <a:t>hiện</a:t>
            </a:r>
          </a:p>
          <a:p>
            <a:pPr marL="340677" lvl="0" indent="-300037">
              <a:lnSpc>
                <a:spcPct val="90000"/>
              </a:lnSpc>
              <a:spcBef>
                <a:spcPct val="20000"/>
              </a:spcBef>
              <a:buBlip>
                <a:blip r:embed="rId3"/>
              </a:buBlip>
              <a:defRPr sz="1800">
                <a:uFillTx/>
              </a:defRPr>
            </a:pPr>
            <a:r>
              <a:rPr lang="en-US" sz="2200" dirty="0" err="1" smtClean="0">
                <a:latin typeface="Arial" panose="020B0604020202020204" pitchFamily="34" charset="0"/>
                <a:cs typeface="Arial" panose="020B0604020202020204" pitchFamily="34" charset="0"/>
              </a:rPr>
              <a:t>Luồng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quy</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trình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công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việc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theo</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thực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tiễn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tốt</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nhất</a:t>
            </a:r>
            <a:endParaRPr lang="vi-VN" sz="2200" dirty="0">
              <a:latin typeface="Arial" panose="020B0604020202020204" pitchFamily="34" charset="0"/>
              <a:cs typeface="Arial" panose="020B0604020202020204" pitchFamily="34" charset="0"/>
            </a:endParaRPr>
          </a:p>
          <a:p>
            <a:pPr marL="340677" lvl="0" indent="-300037">
              <a:lnSpc>
                <a:spcPct val="90000"/>
              </a:lnSpc>
              <a:spcBef>
                <a:spcPct val="20000"/>
              </a:spcBef>
              <a:buBlip>
                <a:blip r:embed="rId3"/>
              </a:buBlip>
              <a:defRPr sz="1800">
                <a:uFillTx/>
              </a:defRPr>
            </a:pPr>
            <a:r>
              <a:rPr lang="vi-VN" sz="2200" dirty="0">
                <a:latin typeface="Arial" panose="020B0604020202020204" pitchFamily="34" charset="0"/>
                <a:cs typeface="Arial" panose="020B0604020202020204" pitchFamily="34" charset="0"/>
              </a:rPr>
              <a:t>Dịch vụ và </a:t>
            </a:r>
            <a:r>
              <a:rPr lang="en-US" sz="2200" dirty="0" smtClean="0">
                <a:latin typeface="Arial" panose="020B0604020202020204" pitchFamily="34" charset="0"/>
                <a:cs typeface="Arial" panose="020B0604020202020204" pitchFamily="34" charset="0"/>
              </a:rPr>
              <a:t>h</a:t>
            </a:r>
            <a:r>
              <a:rPr lang="vi-VN" sz="2200" dirty="0" smtClean="0">
                <a:latin typeface="Arial" panose="020B0604020202020204" pitchFamily="34" charset="0"/>
                <a:cs typeface="Arial" panose="020B0604020202020204" pitchFamily="34" charset="0"/>
              </a:rPr>
              <a:t>ỗ </a:t>
            </a:r>
            <a:r>
              <a:rPr lang="vi-VN" sz="2200" dirty="0">
                <a:latin typeface="Arial" panose="020B0604020202020204" pitchFamily="34" charset="0"/>
                <a:cs typeface="Arial" panose="020B0604020202020204" pitchFamily="34" charset="0"/>
              </a:rPr>
              <a:t>trợ </a:t>
            </a:r>
            <a:r>
              <a:rPr lang="en-US" sz="2200" dirty="0" smtClean="0">
                <a:latin typeface="Arial" panose="020B0604020202020204" pitchFamily="34" charset="0"/>
                <a:cs typeface="Arial" panose="020B0604020202020204" pitchFamily="34" charset="0"/>
              </a:rPr>
              <a:t>k</a:t>
            </a:r>
            <a:r>
              <a:rPr lang="vi-VN" sz="2200" dirty="0" smtClean="0">
                <a:latin typeface="Arial" panose="020B0604020202020204" pitchFamily="34" charset="0"/>
                <a:cs typeface="Arial" panose="020B0604020202020204" pitchFamily="34" charset="0"/>
              </a:rPr>
              <a:t>hu </a:t>
            </a:r>
            <a:r>
              <a:rPr lang="vi-VN" sz="2200" dirty="0">
                <a:latin typeface="Arial" panose="020B0604020202020204" pitchFamily="34" charset="0"/>
                <a:cs typeface="Arial" panose="020B0604020202020204" pitchFamily="34" charset="0"/>
              </a:rPr>
              <a:t>vực</a:t>
            </a:r>
          </a:p>
          <a:p>
            <a:pPr marL="340677" lvl="0" indent="-300037">
              <a:lnSpc>
                <a:spcPct val="90000"/>
              </a:lnSpc>
              <a:spcBef>
                <a:spcPct val="20000"/>
              </a:spcBef>
              <a:buBlip>
                <a:blip r:embed="rId3"/>
              </a:buBlip>
              <a:defRPr sz="1800">
                <a:uFillTx/>
              </a:defRPr>
            </a:pPr>
            <a:r>
              <a:rPr lang="vi-VN" sz="2200" dirty="0">
                <a:latin typeface="Arial" panose="020B0604020202020204" pitchFamily="34" charset="0"/>
                <a:cs typeface="Arial" panose="020B0604020202020204" pitchFamily="34" charset="0"/>
              </a:rPr>
              <a:t>Các </a:t>
            </a:r>
            <a:r>
              <a:rPr lang="en-US" sz="2200" dirty="0" smtClean="0">
                <a:latin typeface="Arial" panose="020B0604020202020204" pitchFamily="34" charset="0"/>
                <a:cs typeface="Arial" panose="020B0604020202020204" pitchFamily="34" charset="0"/>
              </a:rPr>
              <a:t>t</a:t>
            </a:r>
            <a:r>
              <a:rPr lang="vi-VN" sz="2200" dirty="0" smtClean="0">
                <a:latin typeface="Arial" panose="020B0604020202020204" pitchFamily="34" charset="0"/>
                <a:cs typeface="Arial" panose="020B0604020202020204" pitchFamily="34" charset="0"/>
              </a:rPr>
              <a:t>hỏa </a:t>
            </a:r>
            <a:r>
              <a:rPr lang="vi-VN" sz="2200" dirty="0">
                <a:latin typeface="Arial" panose="020B0604020202020204" pitchFamily="34" charset="0"/>
                <a:cs typeface="Arial" panose="020B0604020202020204" pitchFamily="34" charset="0"/>
              </a:rPr>
              <a:t>thuận </a:t>
            </a:r>
            <a:r>
              <a:rPr lang="en-US" sz="2200" dirty="0" smtClean="0">
                <a:latin typeface="Arial" panose="020B0604020202020204" pitchFamily="34" charset="0"/>
                <a:cs typeface="Arial" panose="020B0604020202020204" pitchFamily="34" charset="0"/>
              </a:rPr>
              <a:t>m</a:t>
            </a:r>
            <a:r>
              <a:rPr lang="vi-VN" sz="2200" dirty="0" smtClean="0">
                <a:latin typeface="Arial" panose="020B0604020202020204" pitchFamily="34" charset="0"/>
                <a:cs typeface="Arial" panose="020B0604020202020204" pitchFamily="34" charset="0"/>
              </a:rPr>
              <a:t>ức </a:t>
            </a:r>
            <a:r>
              <a:rPr lang="vi-VN" sz="2200" dirty="0">
                <a:latin typeface="Arial" panose="020B0604020202020204" pitchFamily="34" charset="0"/>
                <a:cs typeface="Arial" panose="020B0604020202020204" pitchFamily="34" charset="0"/>
              </a:rPr>
              <a:t>độ </a:t>
            </a:r>
            <a:r>
              <a:rPr lang="en-US" sz="2200" dirty="0" smtClean="0">
                <a:latin typeface="Arial" panose="020B0604020202020204" pitchFamily="34" charset="0"/>
                <a:cs typeface="Arial" panose="020B0604020202020204" pitchFamily="34" charset="0"/>
              </a:rPr>
              <a:t>d</a:t>
            </a:r>
            <a:r>
              <a:rPr lang="vi-VN" sz="2200" dirty="0" smtClean="0">
                <a:latin typeface="Arial" panose="020B0604020202020204" pitchFamily="34" charset="0"/>
                <a:cs typeface="Arial" panose="020B0604020202020204" pitchFamily="34" charset="0"/>
              </a:rPr>
              <a:t>ịch </a:t>
            </a:r>
            <a:r>
              <a:rPr lang="vi-VN" sz="2200" dirty="0">
                <a:latin typeface="Arial" panose="020B0604020202020204" pitchFamily="34" charset="0"/>
                <a:cs typeface="Arial" panose="020B0604020202020204" pitchFamily="34" charset="0"/>
              </a:rPr>
              <a:t>vụ </a:t>
            </a:r>
            <a:r>
              <a:rPr lang="en-US" sz="2200" dirty="0">
                <a:latin typeface="Arial" panose="020B0604020202020204" pitchFamily="34" charset="0"/>
                <a:cs typeface="Arial" panose="020B0604020202020204" pitchFamily="34" charset="0"/>
              </a:rPr>
              <a:t>c</a:t>
            </a:r>
            <a:r>
              <a:rPr lang="vi-VN" sz="2200" dirty="0" smtClean="0">
                <a:latin typeface="Arial" panose="020B0604020202020204" pitchFamily="34" charset="0"/>
                <a:cs typeface="Arial" panose="020B0604020202020204" pitchFamily="34" charset="0"/>
              </a:rPr>
              <a:t>ao</a:t>
            </a:r>
            <a:endParaRPr kumimoji="0" lang="en-US" sz="2200" b="0" i="0" u="none" strike="noStrike" kern="1200" cap="none" spc="0" normalizeH="0" baseline="0" noProof="0" dirty="0">
              <a:ln>
                <a:noFill/>
              </a:ln>
              <a:solidFill>
                <a:schemeClr val="tx1"/>
              </a:solidFill>
              <a:effectLst/>
              <a:uLnTx/>
              <a:uFill>
                <a:solidFill/>
              </a:uFill>
              <a:latin typeface="Arial" panose="020B0604020202020204" pitchFamily="34" charset="0"/>
              <a:cs typeface="Arial" panose="020B0604020202020204" pitchFamily="34" charset="0"/>
            </a:endParaRPr>
          </a:p>
        </p:txBody>
      </p:sp>
      <p:pic>
        <p:nvPicPr>
          <p:cNvPr id="9" name="Picture 16" descr="Description: Description: 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8460" y="5720895"/>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5" descr="Description: Description: logo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660" y="5644695"/>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Description: Description: Logo IC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65331" y="5644695"/>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76989"/>
          </a:xfrm>
        </p:spPr>
        <p:txBody>
          <a:bodyPr>
            <a:normAutofit/>
          </a:bodyPr>
          <a:lstStyle/>
          <a:p>
            <a:r>
              <a:rPr lang="en-US" b="1" dirty="0" err="1" smtClean="0">
                <a:latin typeface="Arial" panose="020B0604020202020204" pitchFamily="34" charset="0"/>
                <a:cs typeface="Arial" panose="020B0604020202020204" pitchFamily="34" charset="0"/>
              </a:rPr>
              <a:t>Các</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cân</a:t>
            </a:r>
            <a:r>
              <a:rPr lang="en-US" b="1" dirty="0" smtClean="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nhắc</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kế</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hoạch</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thực</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hiện</a:t>
            </a:r>
            <a:endParaRPr lang="en-US" b="1"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11106" y="6356350"/>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latin typeface="Arial" panose="020B0604020202020204" pitchFamily="34" charset="0"/>
                <a:cs typeface="Arial" panose="020B0604020202020204" pitchFamily="34" charset="0"/>
              </a:rPr>
              <a:pPr/>
              <a:t>6</a:t>
            </a:fld>
            <a:endParaRPr lang="en-US" dirty="0">
              <a:latin typeface="Arial" panose="020B0604020202020204" pitchFamily="34" charset="0"/>
              <a:cs typeface="Arial" panose="020B0604020202020204" pitchFamily="34" charset="0"/>
            </a:endParaRPr>
          </a:p>
        </p:txBody>
      </p:sp>
      <p:sp>
        <p:nvSpPr>
          <p:cNvPr id="9" name="Shape 296"/>
          <p:cNvSpPr txBox="1">
            <a:spLocks/>
          </p:cNvSpPr>
          <p:nvPr/>
        </p:nvSpPr>
        <p:spPr>
          <a:xfrm>
            <a:off x="540671" y="1389321"/>
            <a:ext cx="7772400" cy="5638800"/>
          </a:xfrm>
          <a:prstGeom prst="rect">
            <a:avLst/>
          </a:prstGeom>
        </p:spPr>
        <p:txBody>
          <a:bodyPr vert="horz" lIns="91440" tIns="45720" rIns="91440" bIns="45720" rtlCol="0">
            <a:normAutofit fontScale="92500" lnSpcReduction="20000"/>
          </a:bodyPr>
          <a:lstStyle/>
          <a:p>
            <a:pPr marL="340677" lvl="0" indent="-300037" algn="just">
              <a:spcBef>
                <a:spcPts val="100"/>
              </a:spcBef>
              <a:buClr>
                <a:srgbClr val="000000"/>
              </a:buClr>
              <a:buSzPct val="54031"/>
              <a:buBlip>
                <a:blip r:embed="rId3"/>
              </a:buBlip>
              <a:defRPr sz="1800">
                <a:uFillTx/>
              </a:defRPr>
            </a:pPr>
            <a:r>
              <a:rPr lang="vi-VN" sz="2000" b="1" dirty="0">
                <a:latin typeface="Arial" panose="020B0604020202020204" pitchFamily="34" charset="0"/>
                <a:cs typeface="Arial" panose="020B0604020202020204" pitchFamily="34" charset="0"/>
              </a:rPr>
              <a:t>Mục tiêu: </a:t>
            </a:r>
            <a:r>
              <a:rPr lang="en-US" sz="2000" b="1" dirty="0" smtClean="0">
                <a:latin typeface="Arial" panose="020B0604020202020204" pitchFamily="34" charset="0"/>
                <a:cs typeface="Arial" panose="020B0604020202020204" pitchFamily="34" charset="0"/>
              </a:rPr>
              <a:t>c</a:t>
            </a:r>
            <a:r>
              <a:rPr lang="vi-VN" sz="2000" b="1" dirty="0" smtClean="0">
                <a:latin typeface="Arial" panose="020B0604020202020204" pitchFamily="34" charset="0"/>
                <a:cs typeface="Arial" panose="020B0604020202020204" pitchFamily="34" charset="0"/>
              </a:rPr>
              <a:t>on </a:t>
            </a:r>
            <a:r>
              <a:rPr lang="vi-VN" sz="2000" b="1" dirty="0">
                <a:latin typeface="Arial" panose="020B0604020202020204" pitchFamily="34" charset="0"/>
                <a:cs typeface="Arial" panose="020B0604020202020204" pitchFamily="34" charset="0"/>
              </a:rPr>
              <a:t>người, </a:t>
            </a:r>
            <a:r>
              <a:rPr lang="en-US" sz="2000" b="1" dirty="0" smtClean="0">
                <a:latin typeface="Arial" panose="020B0604020202020204" pitchFamily="34" charset="0"/>
                <a:cs typeface="Arial" panose="020B0604020202020204" pitchFamily="34" charset="0"/>
              </a:rPr>
              <a:t>q</a:t>
            </a:r>
            <a:r>
              <a:rPr lang="vi-VN" sz="2000" b="1" dirty="0" smtClean="0">
                <a:latin typeface="Arial" panose="020B0604020202020204" pitchFamily="34" charset="0"/>
                <a:cs typeface="Arial" panose="020B0604020202020204" pitchFamily="34" charset="0"/>
              </a:rPr>
              <a:t>uá </a:t>
            </a:r>
            <a:r>
              <a:rPr lang="vi-VN" sz="2000" b="1" dirty="0">
                <a:latin typeface="Arial" panose="020B0604020202020204" pitchFamily="34" charset="0"/>
                <a:cs typeface="Arial" panose="020B0604020202020204" pitchFamily="34" charset="0"/>
              </a:rPr>
              <a:t>trình, </a:t>
            </a:r>
            <a:r>
              <a:rPr lang="en-US" sz="2000" b="1" dirty="0" smtClean="0">
                <a:latin typeface="Arial" panose="020B0604020202020204" pitchFamily="34" charset="0"/>
                <a:cs typeface="Arial" panose="020B0604020202020204" pitchFamily="34" charset="0"/>
              </a:rPr>
              <a:t>v</a:t>
            </a:r>
            <a:r>
              <a:rPr lang="vi-VN" sz="2000" b="1" dirty="0" smtClean="0">
                <a:latin typeface="Arial" panose="020B0604020202020204" pitchFamily="34" charset="0"/>
                <a:cs typeface="Arial" panose="020B0604020202020204" pitchFamily="34" charset="0"/>
              </a:rPr>
              <a:t>ăn </a:t>
            </a:r>
            <a:r>
              <a:rPr lang="vi-VN" sz="2000" b="1" dirty="0">
                <a:latin typeface="Arial" panose="020B0604020202020204" pitchFamily="34" charset="0"/>
                <a:cs typeface="Arial" panose="020B0604020202020204" pitchFamily="34" charset="0"/>
              </a:rPr>
              <a:t>hoá, </a:t>
            </a:r>
            <a:r>
              <a:rPr lang="en-US" sz="2000" b="1" dirty="0" smtClean="0">
                <a:latin typeface="Arial" panose="020B0604020202020204" pitchFamily="34" charset="0"/>
                <a:cs typeface="Arial" panose="020B0604020202020204" pitchFamily="34" charset="0"/>
              </a:rPr>
              <a:t>c</a:t>
            </a:r>
            <a:r>
              <a:rPr lang="vi-VN" sz="2000" b="1" dirty="0" smtClean="0">
                <a:latin typeface="Arial" panose="020B0604020202020204" pitchFamily="34" charset="0"/>
                <a:cs typeface="Arial" panose="020B0604020202020204" pitchFamily="34" charset="0"/>
              </a:rPr>
              <a:t>ông </a:t>
            </a:r>
            <a:r>
              <a:rPr lang="vi-VN" sz="2000" b="1" dirty="0">
                <a:latin typeface="Arial" panose="020B0604020202020204" pitchFamily="34" charset="0"/>
                <a:cs typeface="Arial" panose="020B0604020202020204" pitchFamily="34" charset="0"/>
              </a:rPr>
              <a:t>nghệ và </a:t>
            </a:r>
            <a:r>
              <a:rPr lang="en-US" sz="2000" b="1" dirty="0" smtClean="0">
                <a:latin typeface="Arial" panose="020B0604020202020204" pitchFamily="34" charset="0"/>
                <a:cs typeface="Arial" panose="020B0604020202020204" pitchFamily="34" charset="0"/>
              </a:rPr>
              <a:t>l</a:t>
            </a:r>
            <a:r>
              <a:rPr lang="vi-VN" sz="2000" b="1" dirty="0" smtClean="0">
                <a:latin typeface="Arial" panose="020B0604020202020204" pitchFamily="34" charset="0"/>
                <a:cs typeface="Arial" panose="020B0604020202020204" pitchFamily="34" charset="0"/>
              </a:rPr>
              <a:t>ãnh </a:t>
            </a:r>
            <a:r>
              <a:rPr lang="vi-VN" sz="2000" b="1" dirty="0" smtClean="0">
                <a:latin typeface="Arial" panose="020B0604020202020204" pitchFamily="34" charset="0"/>
                <a:cs typeface="Arial" panose="020B0604020202020204" pitchFamily="34" charset="0"/>
              </a:rPr>
              <a:t>đạo</a:t>
            </a:r>
            <a:endParaRPr kumimoji="0" lang="en-US" sz="2000" b="1" i="0" u="none"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340677" marR="0" lvl="0" indent="-300037" algn="just" defTabSz="457200" rtl="0" eaLnBrk="1" fontAlgn="auto" latinLnBrk="0" hangingPunct="1">
              <a:lnSpc>
                <a:spcPct val="100000"/>
              </a:lnSpc>
              <a:spcBef>
                <a:spcPts val="100"/>
              </a:spcBef>
              <a:spcAft>
                <a:spcPts val="0"/>
              </a:spcAft>
              <a:buClr>
                <a:srgbClr val="000000"/>
              </a:buClr>
              <a:buSzPct val="54031"/>
              <a:buFont typeface="Arial"/>
              <a:buBlip>
                <a:blip r:embed="rId3"/>
              </a:buBlip>
              <a:tabLst/>
              <a:defRPr sz="1800">
                <a:uFillTx/>
              </a:defRPr>
            </a:pPr>
            <a:endParaRPr kumimoji="0" lang="en-US" sz="2000" b="0" i="0" u="none"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340677" marR="0" lvl="0" indent="-300037" algn="just" defTabSz="457200" rtl="0" eaLnBrk="1" fontAlgn="auto" latinLnBrk="0" hangingPunct="1">
              <a:lnSpc>
                <a:spcPct val="100000"/>
              </a:lnSpc>
              <a:spcBef>
                <a:spcPts val="100"/>
              </a:spcBef>
              <a:spcAft>
                <a:spcPts val="0"/>
              </a:spcAft>
              <a:buClr>
                <a:srgbClr val="000000"/>
              </a:buClr>
              <a:buSzPct val="54031"/>
              <a:buFont typeface="Tahoma"/>
              <a:buBlip>
                <a:blip r:embed="rId3"/>
              </a:buBlip>
              <a:tabLst/>
              <a:defRPr sz="1800">
                <a:uFillTx/>
              </a:defRPr>
            </a:pPr>
            <a:r>
              <a:rPr lang="en-US" sz="2000" noProof="0" dirty="0" err="1" smtClean="0">
                <a:uFill>
                  <a:solidFill/>
                </a:uFill>
                <a:latin typeface="Arial" panose="020B0604020202020204" pitchFamily="34" charset="0"/>
                <a:cs typeface="Arial" panose="020B0604020202020204" pitchFamily="34" charset="0"/>
              </a:rPr>
              <a:t>Thời</a:t>
            </a:r>
            <a:r>
              <a:rPr lang="en-US" sz="2000" noProof="0" dirty="0" smtClean="0">
                <a:uFill>
                  <a:solidFill/>
                </a:uFill>
                <a:latin typeface="Arial" panose="020B0604020202020204" pitchFamily="34" charset="0"/>
                <a:cs typeface="Arial" panose="020B0604020202020204" pitchFamily="34" charset="0"/>
              </a:rPr>
              <a:t> </a:t>
            </a:r>
            <a:r>
              <a:rPr lang="en-US" sz="2000" noProof="0" dirty="0" err="1" smtClean="0">
                <a:uFill>
                  <a:solidFill/>
                </a:uFill>
                <a:latin typeface="Arial" panose="020B0604020202020204" pitchFamily="34" charset="0"/>
                <a:cs typeface="Arial" panose="020B0604020202020204" pitchFamily="34" charset="0"/>
              </a:rPr>
              <a:t>gian</a:t>
            </a:r>
            <a:r>
              <a:rPr lang="en-US" sz="2000" noProof="0" dirty="0" smtClean="0">
                <a:uFill>
                  <a:solidFill/>
                </a:uFill>
                <a:latin typeface="Arial" panose="020B0604020202020204" pitchFamily="34" charset="0"/>
                <a:cs typeface="Arial" panose="020B0604020202020204" pitchFamily="34" charset="0"/>
              </a:rPr>
              <a:t> </a:t>
            </a:r>
            <a:r>
              <a:rPr lang="en-US" sz="2000" noProof="0" dirty="0" err="1" smtClean="0">
                <a:uFill>
                  <a:solidFill/>
                </a:uFill>
                <a:latin typeface="Arial" panose="020B0604020202020204" pitchFamily="34" charset="0"/>
                <a:cs typeface="Arial" panose="020B0604020202020204" pitchFamily="34" charset="0"/>
              </a:rPr>
              <a:t>và</a:t>
            </a:r>
            <a:r>
              <a:rPr lang="en-US" sz="2000" noProof="0" dirty="0" smtClean="0">
                <a:uFill>
                  <a:solidFill/>
                </a:uFill>
                <a:latin typeface="Arial" panose="020B0604020202020204" pitchFamily="34" charset="0"/>
                <a:cs typeface="Arial" panose="020B0604020202020204" pitchFamily="34" charset="0"/>
              </a:rPr>
              <a:t> </a:t>
            </a:r>
            <a:r>
              <a:rPr lang="en-US" sz="2000" noProof="0" dirty="0" err="1" smtClean="0">
                <a:uFill>
                  <a:solidFill/>
                </a:uFill>
                <a:latin typeface="Arial" panose="020B0604020202020204" pitchFamily="34" charset="0"/>
                <a:cs typeface="Arial" panose="020B0604020202020204" pitchFamily="34" charset="0"/>
              </a:rPr>
              <a:t>các</a:t>
            </a:r>
            <a:r>
              <a:rPr lang="en-US" sz="2000" noProof="0" dirty="0" smtClean="0">
                <a:uFill>
                  <a:solidFill/>
                </a:uFill>
                <a:latin typeface="Arial" panose="020B0604020202020204" pitchFamily="34" charset="0"/>
                <a:cs typeface="Arial" panose="020B0604020202020204" pitchFamily="34" charset="0"/>
              </a:rPr>
              <a:t> </a:t>
            </a:r>
            <a:r>
              <a:rPr lang="en-US" sz="2000" noProof="0" dirty="0" err="1" smtClean="0">
                <a:uFill>
                  <a:solidFill/>
                </a:uFill>
                <a:latin typeface="Arial" panose="020B0604020202020204" pitchFamily="34" charset="0"/>
                <a:cs typeface="Arial" panose="020B0604020202020204" pitchFamily="34" charset="0"/>
              </a:rPr>
              <a:t>tùy</a:t>
            </a:r>
            <a:r>
              <a:rPr lang="en-US" sz="2000" noProof="0" dirty="0" smtClean="0">
                <a:uFill>
                  <a:solidFill/>
                </a:uFill>
                <a:latin typeface="Arial" panose="020B0604020202020204" pitchFamily="34" charset="0"/>
                <a:cs typeface="Arial" panose="020B0604020202020204" pitchFamily="34" charset="0"/>
              </a:rPr>
              <a:t> </a:t>
            </a:r>
            <a:r>
              <a:rPr lang="en-US" sz="2000" noProof="0" dirty="0" err="1" smtClean="0">
                <a:uFill>
                  <a:solidFill/>
                </a:uFill>
                <a:latin typeface="Arial" panose="020B0604020202020204" pitchFamily="34" charset="0"/>
                <a:cs typeface="Arial" panose="020B0604020202020204" pitchFamily="34" charset="0"/>
              </a:rPr>
              <a:t>chọn</a:t>
            </a:r>
            <a:endParaRPr lang="en-US" sz="2000" dirty="0" smtClean="0">
              <a:uFill>
                <a:solidFill/>
              </a:uFill>
              <a:latin typeface="Arial" panose="020B0604020202020204" pitchFamily="34" charset="0"/>
              <a:cs typeface="Arial" panose="020B0604020202020204" pitchFamily="34" charset="0"/>
            </a:endParaRPr>
          </a:p>
          <a:p>
            <a:pPr marL="340677" marR="0" lvl="0" indent="-300037" algn="just" defTabSz="457200" rtl="0" eaLnBrk="1" fontAlgn="auto" latinLnBrk="0" hangingPunct="1">
              <a:lnSpc>
                <a:spcPct val="100000"/>
              </a:lnSpc>
              <a:spcBef>
                <a:spcPts val="100"/>
              </a:spcBef>
              <a:spcAft>
                <a:spcPts val="0"/>
              </a:spcAft>
              <a:buClr>
                <a:srgbClr val="000000"/>
              </a:buClr>
              <a:buSzPct val="54031"/>
              <a:buFont typeface="Tahoma"/>
              <a:buBlip>
                <a:blip r:embed="rId3"/>
              </a:buBlip>
              <a:tabLst/>
              <a:defRPr sz="1800">
                <a:uFillTx/>
              </a:defRPr>
            </a:pPr>
            <a:endParaRPr lang="en-US" sz="2000" dirty="0" smtClean="0">
              <a:uFill>
                <a:solidFill/>
              </a:uFill>
              <a:latin typeface="Arial" panose="020B0604020202020204" pitchFamily="34" charset="0"/>
              <a:cs typeface="Arial" panose="020B0604020202020204" pitchFamily="34" charset="0"/>
            </a:endParaRPr>
          </a:p>
          <a:p>
            <a:pPr marL="340677" lvl="0" indent="-300037" algn="just">
              <a:spcBef>
                <a:spcPts val="100"/>
              </a:spcBef>
              <a:buClr>
                <a:srgbClr val="000000"/>
              </a:buClr>
              <a:buSzPct val="54031"/>
              <a:buBlip>
                <a:blip r:embed="rId3"/>
              </a:buBlip>
              <a:defRPr sz="1800">
                <a:uFillTx/>
              </a:defRPr>
            </a:pPr>
            <a:r>
              <a:rPr lang="vi-VN" sz="2000" dirty="0">
                <a:uFill>
                  <a:solidFill/>
                </a:uFill>
                <a:latin typeface="Arial" panose="020B0604020202020204" pitchFamily="34" charset="0"/>
                <a:cs typeface="Arial" panose="020B0604020202020204" pitchFamily="34" charset="0"/>
              </a:rPr>
              <a:t>Thuê </a:t>
            </a:r>
            <a:r>
              <a:rPr lang="en-US" sz="2000" dirty="0" err="1" smtClean="0">
                <a:uFill>
                  <a:solidFill/>
                </a:uFill>
                <a:latin typeface="Arial" panose="020B0604020202020204" pitchFamily="34" charset="0"/>
                <a:cs typeface="Arial" panose="020B0604020202020204" pitchFamily="34" charset="0"/>
              </a:rPr>
              <a:t>các</a:t>
            </a:r>
            <a:r>
              <a:rPr lang="en-US" sz="2000" dirty="0" smtClean="0">
                <a:uFill>
                  <a:solidFill/>
                </a:uFill>
                <a:latin typeface="Arial" panose="020B0604020202020204" pitchFamily="34" charset="0"/>
                <a:cs typeface="Arial" panose="020B0604020202020204" pitchFamily="34" charset="0"/>
              </a:rPr>
              <a:t> </a:t>
            </a:r>
            <a:r>
              <a:rPr lang="vi-VN" sz="2000" dirty="0" smtClean="0">
                <a:uFill>
                  <a:solidFill/>
                </a:uFill>
                <a:latin typeface="Arial" panose="020B0604020202020204" pitchFamily="34" charset="0"/>
                <a:cs typeface="Arial" panose="020B0604020202020204" pitchFamily="34" charset="0"/>
              </a:rPr>
              <a:t>lãnh </a:t>
            </a:r>
            <a:r>
              <a:rPr lang="vi-VN" sz="2000" dirty="0">
                <a:uFill>
                  <a:solidFill/>
                </a:uFill>
                <a:latin typeface="Arial" panose="020B0604020202020204" pitchFamily="34" charset="0"/>
                <a:cs typeface="Arial" panose="020B0604020202020204" pitchFamily="34" charset="0"/>
              </a:rPr>
              <a:t>đạo </a:t>
            </a:r>
            <a:r>
              <a:rPr lang="vi-VN" sz="2000" dirty="0" smtClean="0">
                <a:uFill>
                  <a:solidFill/>
                </a:uFill>
                <a:latin typeface="Arial" panose="020B0604020202020204" pitchFamily="34" charset="0"/>
                <a:cs typeface="Arial" panose="020B0604020202020204" pitchFamily="34" charset="0"/>
              </a:rPr>
              <a:t>quan </a:t>
            </a:r>
            <a:r>
              <a:rPr lang="vi-VN" sz="2000" dirty="0">
                <a:uFill>
                  <a:solidFill/>
                </a:uFill>
                <a:latin typeface="Arial" panose="020B0604020202020204" pitchFamily="34" charset="0"/>
                <a:cs typeface="Arial" panose="020B0604020202020204" pitchFamily="34" charset="0"/>
              </a:rPr>
              <a:t>trọng </a:t>
            </a:r>
            <a:r>
              <a:rPr lang="en-US" sz="2000" dirty="0" err="1" smtClean="0">
                <a:uFill>
                  <a:solidFill/>
                </a:uFill>
                <a:latin typeface="Arial" panose="020B0604020202020204" pitchFamily="34" charset="0"/>
                <a:cs typeface="Arial" panose="020B0604020202020204" pitchFamily="34" charset="0"/>
              </a:rPr>
              <a:t>và</a:t>
            </a:r>
            <a:r>
              <a:rPr lang="en-US" sz="2000" dirty="0" smtClean="0">
                <a:uFill>
                  <a:solidFill/>
                </a:uFill>
                <a:latin typeface="Arial" panose="020B0604020202020204" pitchFamily="34" charset="0"/>
                <a:cs typeface="Arial" panose="020B0604020202020204" pitchFamily="34" charset="0"/>
              </a:rPr>
              <a:t> </a:t>
            </a:r>
            <a:r>
              <a:rPr lang="en-US" sz="2000" dirty="0" err="1" smtClean="0">
                <a:uFill>
                  <a:solidFill/>
                </a:uFill>
                <a:latin typeface="Arial" panose="020B0604020202020204" pitchFamily="34" charset="0"/>
                <a:cs typeface="Arial" panose="020B0604020202020204" pitchFamily="34" charset="0"/>
              </a:rPr>
              <a:t>có</a:t>
            </a:r>
            <a:r>
              <a:rPr lang="en-US" sz="2000" dirty="0" smtClean="0">
                <a:uFill>
                  <a:solidFill/>
                </a:uFill>
                <a:latin typeface="Arial" panose="020B0604020202020204" pitchFamily="34" charset="0"/>
                <a:cs typeface="Arial" panose="020B0604020202020204" pitchFamily="34" charset="0"/>
              </a:rPr>
              <a:t> </a:t>
            </a:r>
            <a:r>
              <a:rPr lang="en-US" sz="2000" dirty="0" err="1" smtClean="0">
                <a:uFill>
                  <a:solidFill/>
                </a:uFill>
                <a:latin typeface="Arial" panose="020B0604020202020204" pitchFamily="34" charset="0"/>
                <a:cs typeface="Arial" panose="020B0604020202020204" pitchFamily="34" charset="0"/>
              </a:rPr>
              <a:t>quyền</a:t>
            </a:r>
            <a:r>
              <a:rPr lang="en-US" sz="2000" dirty="0" smtClean="0">
                <a:uFill>
                  <a:solidFill/>
                </a:uFill>
                <a:latin typeface="Arial" panose="020B0604020202020204" pitchFamily="34" charset="0"/>
                <a:cs typeface="Arial" panose="020B0604020202020204" pitchFamily="34" charset="0"/>
              </a:rPr>
              <a:t> </a:t>
            </a:r>
            <a:r>
              <a:rPr lang="en-US" sz="2000" dirty="0" err="1" smtClean="0">
                <a:uFill>
                  <a:solidFill/>
                </a:uFill>
                <a:latin typeface="Arial" panose="020B0604020202020204" pitchFamily="34" charset="0"/>
                <a:cs typeface="Arial" panose="020B0604020202020204" pitchFamily="34" charset="0"/>
              </a:rPr>
              <a:t>hành</a:t>
            </a:r>
            <a:r>
              <a:rPr lang="en-US" sz="2000" dirty="0" smtClean="0">
                <a:uFill>
                  <a:solidFill/>
                </a:uFill>
                <a:latin typeface="Arial" panose="020B0604020202020204" pitchFamily="34" charset="0"/>
                <a:cs typeface="Arial" panose="020B0604020202020204" pitchFamily="34" charset="0"/>
              </a:rPr>
              <a:t> </a:t>
            </a:r>
          </a:p>
          <a:p>
            <a:pPr marL="340677" marR="0" lvl="0" indent="-300037" algn="just" defTabSz="457200" rtl="0" eaLnBrk="1" fontAlgn="auto" latinLnBrk="0" hangingPunct="1">
              <a:lnSpc>
                <a:spcPct val="100000"/>
              </a:lnSpc>
              <a:spcBef>
                <a:spcPts val="100"/>
              </a:spcBef>
              <a:spcAft>
                <a:spcPts val="0"/>
              </a:spcAft>
              <a:buClr>
                <a:srgbClr val="000000"/>
              </a:buClr>
              <a:buSzPct val="54031"/>
              <a:buFont typeface="Tahoma"/>
              <a:buBlip>
                <a:blip r:embed="rId3"/>
              </a:buBlip>
              <a:tabLst/>
              <a:defRPr sz="1800">
                <a:uFillTx/>
              </a:defRPr>
            </a:pPr>
            <a:endParaRPr lang="en-US" sz="2000" dirty="0" smtClean="0">
              <a:uFill>
                <a:solidFill/>
              </a:uFill>
              <a:latin typeface="Arial" panose="020B0604020202020204" pitchFamily="34" charset="0"/>
              <a:cs typeface="Arial" panose="020B0604020202020204" pitchFamily="34" charset="0"/>
            </a:endParaRPr>
          </a:p>
          <a:p>
            <a:pPr marL="340677" lvl="0" indent="-300037" algn="just">
              <a:spcBef>
                <a:spcPts val="100"/>
              </a:spcBef>
              <a:buClr>
                <a:srgbClr val="000000"/>
              </a:buClr>
              <a:buSzPct val="54031"/>
              <a:buBlip>
                <a:blip r:embed="rId3"/>
              </a:buBlip>
              <a:defRPr sz="1800">
                <a:uFillTx/>
              </a:defRPr>
            </a:pPr>
            <a:r>
              <a:rPr lang="vi-VN" sz="2000" dirty="0">
                <a:uFill>
                  <a:solidFill/>
                </a:uFill>
                <a:latin typeface="Arial" panose="020B0604020202020204" pitchFamily="34" charset="0"/>
                <a:cs typeface="Arial" panose="020B0604020202020204" pitchFamily="34" charset="0"/>
              </a:rPr>
              <a:t>Các tài nguyên chuyên dụng </a:t>
            </a:r>
            <a:r>
              <a:rPr lang="en-US" sz="2000" dirty="0" smtClean="0">
                <a:uFill>
                  <a:solidFill/>
                </a:uFill>
                <a:latin typeface="Arial" panose="020B0604020202020204" pitchFamily="34" charset="0"/>
                <a:cs typeface="Arial" panose="020B0604020202020204" pitchFamily="34" charset="0"/>
              </a:rPr>
              <a:t> </a:t>
            </a:r>
            <a:endParaRPr lang="vi-VN" sz="2000" dirty="0">
              <a:uFill>
                <a:solidFill/>
              </a:uFill>
              <a:latin typeface="Arial" panose="020B0604020202020204" pitchFamily="34" charset="0"/>
              <a:cs typeface="Arial" panose="020B0604020202020204" pitchFamily="34" charset="0"/>
            </a:endParaRPr>
          </a:p>
          <a:p>
            <a:pPr marL="40640" marR="0" lvl="0" algn="just" defTabSz="457200" rtl="0" eaLnBrk="1" fontAlgn="auto" latinLnBrk="0" hangingPunct="1">
              <a:lnSpc>
                <a:spcPct val="100000"/>
              </a:lnSpc>
              <a:spcBef>
                <a:spcPts val="100"/>
              </a:spcBef>
              <a:spcAft>
                <a:spcPts val="0"/>
              </a:spcAft>
              <a:buClr>
                <a:srgbClr val="000000"/>
              </a:buClr>
              <a:buSzPct val="54031"/>
              <a:tabLst/>
              <a:defRPr sz="1800">
                <a:uFillTx/>
              </a:defRPr>
            </a:pPr>
            <a:endParaRPr lang="en-US" sz="2000" dirty="0" smtClean="0">
              <a:uFill>
                <a:solidFill/>
              </a:uFill>
              <a:latin typeface="Arial" panose="020B0604020202020204" pitchFamily="34" charset="0"/>
              <a:cs typeface="Arial" panose="020B0604020202020204" pitchFamily="34" charset="0"/>
            </a:endParaRPr>
          </a:p>
          <a:p>
            <a:pPr marL="340677" lvl="0" indent="-300037" algn="just">
              <a:spcBef>
                <a:spcPts val="100"/>
              </a:spcBef>
              <a:buClr>
                <a:srgbClr val="000000"/>
              </a:buClr>
              <a:buSzPct val="54031"/>
              <a:buBlip>
                <a:blip r:embed="rId3"/>
              </a:buBlip>
              <a:defRPr sz="1800">
                <a:uFillTx/>
              </a:defRPr>
            </a:pPr>
            <a:r>
              <a:rPr lang="vi-VN" sz="2000" dirty="0">
                <a:uFill>
                  <a:solidFill/>
                </a:uFill>
                <a:latin typeface="Arial" panose="020B0604020202020204" pitchFamily="34" charset="0"/>
                <a:cs typeface="Arial" panose="020B0604020202020204" pitchFamily="34" charset="0"/>
              </a:rPr>
              <a:t>Thời gian của nguồn lực và nhân sự để </a:t>
            </a:r>
            <a:r>
              <a:rPr lang="vi-VN" sz="2000" dirty="0" smtClean="0">
                <a:uFill>
                  <a:solidFill/>
                </a:uFill>
                <a:latin typeface="Arial" panose="020B0604020202020204" pitchFamily="34" charset="0"/>
                <a:cs typeface="Arial" panose="020B0604020202020204" pitchFamily="34" charset="0"/>
              </a:rPr>
              <a:t>xây </a:t>
            </a:r>
            <a:r>
              <a:rPr lang="vi-VN" sz="2000" dirty="0">
                <a:uFill>
                  <a:solidFill/>
                </a:uFill>
                <a:latin typeface="Arial" panose="020B0604020202020204" pitchFamily="34" charset="0"/>
                <a:cs typeface="Arial" panose="020B0604020202020204" pitchFamily="34" charset="0"/>
              </a:rPr>
              <a:t>dựng, thử nghiệm, đào tạo và </a:t>
            </a:r>
            <a:r>
              <a:rPr lang="en-US" sz="2000" dirty="0" err="1" smtClean="0">
                <a:uFill>
                  <a:solidFill/>
                </a:uFill>
                <a:latin typeface="Arial" panose="020B0604020202020204" pitchFamily="34" charset="0"/>
                <a:cs typeface="Arial" panose="020B0604020202020204" pitchFamily="34" charset="0"/>
              </a:rPr>
              <a:t>dựa</a:t>
            </a:r>
            <a:r>
              <a:rPr lang="en-US" sz="2000" dirty="0" smtClean="0">
                <a:uFill>
                  <a:solidFill/>
                </a:uFill>
                <a:latin typeface="Arial" panose="020B0604020202020204" pitchFamily="34" charset="0"/>
                <a:cs typeface="Arial" panose="020B0604020202020204" pitchFamily="34" charset="0"/>
              </a:rPr>
              <a:t> </a:t>
            </a:r>
            <a:r>
              <a:rPr lang="en-US" sz="2000" dirty="0" err="1" smtClean="0">
                <a:uFill>
                  <a:solidFill/>
                </a:uFill>
                <a:latin typeface="Arial" panose="020B0604020202020204" pitchFamily="34" charset="0"/>
                <a:cs typeface="Arial" panose="020B0604020202020204" pitchFamily="34" charset="0"/>
              </a:rPr>
              <a:t>vào</a:t>
            </a:r>
            <a:r>
              <a:rPr lang="en-US" sz="2000" dirty="0" smtClean="0">
                <a:uFill>
                  <a:solidFill/>
                </a:uFill>
                <a:latin typeface="Arial" panose="020B0604020202020204" pitchFamily="34" charset="0"/>
                <a:cs typeface="Arial" panose="020B0604020202020204" pitchFamily="34" charset="0"/>
              </a:rPr>
              <a:t> </a:t>
            </a:r>
            <a:r>
              <a:rPr lang="en-US" sz="2000" dirty="0" err="1" smtClean="0">
                <a:uFill>
                  <a:solidFill/>
                </a:uFill>
                <a:latin typeface="Arial" panose="020B0604020202020204" pitchFamily="34" charset="0"/>
                <a:cs typeface="Arial" panose="020B0604020202020204" pitchFamily="34" charset="0"/>
              </a:rPr>
              <a:t>hoạt</a:t>
            </a:r>
            <a:r>
              <a:rPr lang="en-US" sz="2000" dirty="0" smtClean="0">
                <a:uFill>
                  <a:solidFill/>
                </a:uFill>
                <a:latin typeface="Arial" panose="020B0604020202020204" pitchFamily="34" charset="0"/>
                <a:cs typeface="Arial" panose="020B0604020202020204" pitchFamily="34" charset="0"/>
              </a:rPr>
              <a:t> </a:t>
            </a:r>
            <a:r>
              <a:rPr lang="en-US" sz="2000" dirty="0" err="1" smtClean="0">
                <a:uFill>
                  <a:solidFill/>
                </a:uFill>
                <a:latin typeface="Arial" panose="020B0604020202020204" pitchFamily="34" charset="0"/>
                <a:cs typeface="Arial" panose="020B0604020202020204" pitchFamily="34" charset="0"/>
              </a:rPr>
              <a:t>động</a:t>
            </a:r>
            <a:r>
              <a:rPr lang="en-US" sz="2000" dirty="0" smtClean="0">
                <a:uFill>
                  <a:solidFill/>
                </a:uFill>
                <a:latin typeface="Arial" panose="020B0604020202020204" pitchFamily="34" charset="0"/>
                <a:cs typeface="Arial" panose="020B0604020202020204" pitchFamily="34" charset="0"/>
              </a:rPr>
              <a:t>.</a:t>
            </a:r>
          </a:p>
          <a:p>
            <a:pPr marL="340677" lvl="0" indent="-300037" algn="just">
              <a:spcBef>
                <a:spcPts val="100"/>
              </a:spcBef>
              <a:buClr>
                <a:srgbClr val="000000"/>
              </a:buClr>
              <a:buSzPct val="54031"/>
              <a:buBlip>
                <a:blip r:embed="rId3"/>
              </a:buBlip>
              <a:defRPr sz="1800">
                <a:uFillTx/>
              </a:defRPr>
            </a:pPr>
            <a:endParaRPr lang="en-US" sz="2000" dirty="0">
              <a:uFill>
                <a:solidFill/>
              </a:uFill>
              <a:latin typeface="Arial" panose="020B0604020202020204" pitchFamily="34" charset="0"/>
              <a:cs typeface="Arial" panose="020B0604020202020204" pitchFamily="34" charset="0"/>
            </a:endParaRPr>
          </a:p>
          <a:p>
            <a:pPr marL="340677" lvl="0" indent="-300037" algn="just">
              <a:spcBef>
                <a:spcPts val="100"/>
              </a:spcBef>
              <a:buClr>
                <a:srgbClr val="000000"/>
              </a:buClr>
              <a:buSzPct val="54031"/>
              <a:buBlip>
                <a:blip r:embed="rId3"/>
              </a:buBlip>
              <a:defRPr sz="1800">
                <a:uFillTx/>
              </a:defRPr>
            </a:pPr>
            <a:r>
              <a:rPr lang="vi-VN" sz="2000" dirty="0" smtClean="0">
                <a:uFill>
                  <a:solidFill/>
                </a:uFill>
                <a:latin typeface="Arial" panose="020B0604020202020204" pitchFamily="34" charset="0"/>
                <a:cs typeface="Arial" panose="020B0604020202020204" pitchFamily="34" charset="0"/>
              </a:rPr>
              <a:t>Các lựa chọn thực tiễn và cân nhắc từng giai đoạn chứ không phải nhất thời</a:t>
            </a:r>
          </a:p>
          <a:p>
            <a:pPr marL="340677" lvl="0" indent="-300037" algn="just">
              <a:spcBef>
                <a:spcPts val="100"/>
              </a:spcBef>
              <a:buClr>
                <a:srgbClr val="000000"/>
              </a:buClr>
              <a:buSzPct val="54031"/>
              <a:buBlip>
                <a:blip r:embed="rId3"/>
              </a:buBlip>
              <a:defRPr sz="1800">
                <a:uFillTx/>
              </a:defRPr>
            </a:pPr>
            <a:endParaRPr lang="vi-VN" sz="2000" dirty="0">
              <a:uFill>
                <a:solidFill/>
              </a:uFill>
              <a:latin typeface="Arial" panose="020B0604020202020204" pitchFamily="34" charset="0"/>
              <a:cs typeface="Arial" panose="020B0604020202020204" pitchFamily="34" charset="0"/>
            </a:endParaRPr>
          </a:p>
          <a:p>
            <a:pPr marL="340677" lvl="0" indent="-300037" algn="just">
              <a:spcBef>
                <a:spcPts val="100"/>
              </a:spcBef>
              <a:buClr>
                <a:srgbClr val="000000"/>
              </a:buClr>
              <a:buSzPct val="54031"/>
              <a:buBlip>
                <a:blip r:embed="rId3"/>
              </a:buBlip>
              <a:defRPr sz="1800">
                <a:uFillTx/>
              </a:defRPr>
            </a:pPr>
            <a:r>
              <a:rPr lang="vi-VN" sz="2000" dirty="0" smtClean="0">
                <a:uFill>
                  <a:solidFill/>
                </a:uFill>
                <a:latin typeface="Arial" panose="020B0604020202020204" pitchFamily="34" charset="0"/>
                <a:cs typeface="Arial" panose="020B0604020202020204" pitchFamily="34" charset="0"/>
              </a:rPr>
              <a:t>Duy trì các phòng ban và nguồn lực</a:t>
            </a:r>
            <a:endParaRPr lang="en-US" sz="2000" dirty="0" smtClean="0">
              <a:uFill>
                <a:solidFill/>
              </a:uFill>
              <a:latin typeface="Arial" panose="020B0604020202020204" pitchFamily="34" charset="0"/>
              <a:cs typeface="Arial" panose="020B0604020202020204" pitchFamily="34" charset="0"/>
            </a:endParaRPr>
          </a:p>
          <a:p>
            <a:pPr marL="40640" lvl="0" algn="just">
              <a:spcBef>
                <a:spcPts val="100"/>
              </a:spcBef>
              <a:buClr>
                <a:srgbClr val="000000"/>
              </a:buClr>
              <a:buSzPct val="54031"/>
              <a:defRPr sz="1800">
                <a:uFillTx/>
              </a:defRPr>
            </a:pPr>
            <a:endParaRPr lang="en-US" sz="2000" dirty="0" smtClean="0">
              <a:uFill>
                <a:solidFill/>
              </a:uFill>
              <a:latin typeface="Arial" panose="020B0604020202020204" pitchFamily="34" charset="0"/>
              <a:cs typeface="Arial" panose="020B0604020202020204" pitchFamily="34" charset="0"/>
            </a:endParaRPr>
          </a:p>
          <a:p>
            <a:pPr marL="340677" marR="0" lvl="0" indent="-300037" algn="just" defTabSz="457200" rtl="0" eaLnBrk="1" fontAlgn="auto" latinLnBrk="0" hangingPunct="1">
              <a:lnSpc>
                <a:spcPct val="100000"/>
              </a:lnSpc>
              <a:spcBef>
                <a:spcPts val="100"/>
              </a:spcBef>
              <a:spcAft>
                <a:spcPts val="0"/>
              </a:spcAft>
              <a:buClr>
                <a:srgbClr val="000000"/>
              </a:buClr>
              <a:buSzPct val="54031"/>
              <a:buFont typeface="Tahoma"/>
              <a:buBlip>
                <a:blip r:embed="rId3"/>
              </a:buBlip>
              <a:tabLst/>
              <a:defRPr sz="1800">
                <a:uFillTx/>
              </a:defRPr>
            </a:pPr>
            <a:endParaRPr kumimoji="0" lang="en-US" sz="2000" b="0" i="0" u="none" strike="noStrike" kern="1200" cap="none" spc="0" normalizeH="0" baseline="0" noProof="0" dirty="0" smtClean="0">
              <a:ln>
                <a:noFill/>
              </a:ln>
              <a:solidFill>
                <a:schemeClr val="tx1"/>
              </a:solidFill>
              <a:effectLst/>
              <a:uLnTx/>
              <a:uFill>
                <a:solidFill/>
              </a:uFill>
              <a:latin typeface="Arial" panose="020B0604020202020204" pitchFamily="34" charset="0"/>
              <a:cs typeface="Arial" panose="020B0604020202020204" pitchFamily="34" charset="0"/>
            </a:endParaRPr>
          </a:p>
          <a:p>
            <a:pPr marL="340677" marR="0" lvl="0" indent="-300037" algn="just" defTabSz="457200" rtl="0" eaLnBrk="1" fontAlgn="auto" latinLnBrk="0" hangingPunct="1">
              <a:lnSpc>
                <a:spcPct val="100000"/>
              </a:lnSpc>
              <a:spcBef>
                <a:spcPts val="100"/>
              </a:spcBef>
              <a:spcAft>
                <a:spcPts val="0"/>
              </a:spcAft>
              <a:buClr>
                <a:srgbClr val="000000"/>
              </a:buClr>
              <a:buSzPct val="54031"/>
              <a:buFont typeface="Tahoma"/>
              <a:buBlip>
                <a:blip r:embed="rId3"/>
              </a:buBlip>
              <a:tabLst/>
              <a:defRPr sz="1800">
                <a:uFillTx/>
              </a:defRPr>
            </a:pPr>
            <a:endParaRPr kumimoji="0" lang="en-US" sz="2000" b="0" i="0" u="none" strike="noStrike" kern="1200" cap="none" spc="0" normalizeH="0" baseline="0" noProof="0" dirty="0" smtClean="0">
              <a:ln>
                <a:noFill/>
              </a:ln>
              <a:solidFill>
                <a:schemeClr val="tx1"/>
              </a:solidFill>
              <a:effectLst/>
              <a:uLnTx/>
              <a:uFill>
                <a:solidFill/>
              </a:uFill>
              <a:latin typeface="Arial" panose="020B0604020202020204" pitchFamily="34" charset="0"/>
              <a:cs typeface="Arial" panose="020B0604020202020204" pitchFamily="34" charset="0"/>
            </a:endParaRPr>
          </a:p>
          <a:p>
            <a:pPr marL="342900" marR="0" lvl="0" indent="-342900" algn="just" defTabSz="457200" rtl="0" eaLnBrk="1" fontAlgn="auto" latinLnBrk="0" hangingPunct="1">
              <a:lnSpc>
                <a:spcPct val="100000"/>
              </a:lnSpc>
              <a:spcBef>
                <a:spcPts val="0"/>
              </a:spcBef>
              <a:spcAft>
                <a:spcPts val="0"/>
              </a:spcAft>
              <a:buClr>
                <a:srgbClr val="000000"/>
              </a:buClr>
              <a:buSzPct val="61750"/>
              <a:buFont typeface="Tahoma"/>
              <a:buBlip>
                <a:blip r:embed="rId3"/>
              </a:buBlip>
              <a:tabLst/>
              <a:defRPr sz="1800">
                <a:uFillTx/>
              </a:defRPr>
            </a:pPr>
            <a:endParaRPr kumimoji="0" lang="en-US" sz="2000" b="0" i="0" u="none" strike="noStrike" kern="1200" cap="none" spc="0" normalizeH="0" baseline="0" noProof="0" dirty="0" smtClean="0">
              <a:ln>
                <a:noFill/>
              </a:ln>
              <a:solidFill>
                <a:schemeClr val="tx1"/>
              </a:solidFill>
              <a:effectLst/>
              <a:uLnTx/>
              <a:uFill>
                <a:solidFill/>
              </a:uFill>
              <a:latin typeface="Arial" panose="020B0604020202020204" pitchFamily="34" charset="0"/>
              <a:cs typeface="Arial" panose="020B0604020202020204" pitchFamily="34" charset="0"/>
            </a:endParaRPr>
          </a:p>
          <a:p>
            <a:pPr marL="342900" marR="0" lvl="0" indent="-342900" algn="just" defTabSz="457200" rtl="0" eaLnBrk="1" fontAlgn="auto" latinLnBrk="0" hangingPunct="1">
              <a:lnSpc>
                <a:spcPct val="100000"/>
              </a:lnSpc>
              <a:spcBef>
                <a:spcPts val="0"/>
              </a:spcBef>
              <a:spcAft>
                <a:spcPts val="0"/>
              </a:spcAft>
              <a:buClr>
                <a:srgbClr val="000000"/>
              </a:buClr>
              <a:buSzTx/>
              <a:buFont typeface="Arial"/>
              <a:buNone/>
              <a:tabLst/>
              <a:defRPr sz="1800">
                <a:uFillTx/>
              </a:defRPr>
            </a:pPr>
            <a:endParaRPr kumimoji="0" lang="en-US" sz="2000" b="0" i="0" u="none" strike="noStrike" kern="1200" cap="none" spc="0" normalizeH="0" baseline="0" noProof="0" dirty="0" smtClean="0">
              <a:ln>
                <a:noFill/>
              </a:ln>
              <a:solidFill>
                <a:schemeClr val="tx1"/>
              </a:solidFill>
              <a:effectLst/>
              <a:uLnTx/>
              <a:uFill>
                <a:solidFill/>
              </a:uFill>
              <a:latin typeface="Arial" panose="020B0604020202020204" pitchFamily="34" charset="0"/>
              <a:cs typeface="Arial" panose="020B0604020202020204" pitchFamily="34" charset="0"/>
            </a:endParaRPr>
          </a:p>
          <a:p>
            <a:pPr marL="342900" marR="0" lvl="0" indent="-342900" algn="just" defTabSz="457200" rtl="0" eaLnBrk="1" fontAlgn="auto" latinLnBrk="0" hangingPunct="1">
              <a:lnSpc>
                <a:spcPct val="100000"/>
              </a:lnSpc>
              <a:spcBef>
                <a:spcPct val="20000"/>
              </a:spcBef>
              <a:spcAft>
                <a:spcPts val="0"/>
              </a:spcAft>
              <a:buClr>
                <a:srgbClr val="000000"/>
              </a:buClr>
              <a:buSzPct val="100000"/>
              <a:buFont typeface="Times"/>
              <a:buChar char=" "/>
              <a:tabLst/>
              <a:defRPr sz="1800">
                <a:uFillTx/>
              </a:defRPr>
            </a:pPr>
            <a:r>
              <a:rPr kumimoji="0" lang="en-US" sz="2000" b="0" i="0" u="none" strike="noStrike" kern="1200" cap="none" spc="0" normalizeH="0" baseline="0" noProof="0" dirty="0" smtClean="0">
                <a:ln>
                  <a:noFill/>
                </a:ln>
                <a:solidFill>
                  <a:schemeClr val="tx1"/>
                </a:solidFill>
                <a:effectLst/>
                <a:uLnTx/>
                <a:uFill>
                  <a:solidFill/>
                </a:uFill>
                <a:latin typeface="Arial" panose="020B0604020202020204" pitchFamily="34" charset="0"/>
                <a:cs typeface="Arial" panose="020B0604020202020204" pitchFamily="34" charset="0"/>
              </a:rPr>
              <a:t>  </a:t>
            </a:r>
            <a:endParaRPr kumimoji="0" lang="en-US" sz="2000" b="0" i="0" u="none" strike="noStrike" kern="1200" cap="none" spc="0" normalizeH="0" baseline="0" noProof="0" dirty="0">
              <a:ln>
                <a:noFill/>
              </a:ln>
              <a:solidFill>
                <a:schemeClr val="tx1"/>
              </a:solidFill>
              <a:effectLst/>
              <a:uLnTx/>
              <a:uFill>
                <a:solidFill/>
              </a:uFill>
              <a:latin typeface="Arial" panose="020B0604020202020204" pitchFamily="34" charset="0"/>
              <a:cs typeface="Arial" panose="020B0604020202020204" pitchFamily="34" charset="0"/>
            </a:endParaRPr>
          </a:p>
        </p:txBody>
      </p:sp>
      <p:pic>
        <p:nvPicPr>
          <p:cNvPr id="10"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648325"/>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5572125"/>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6871" y="5572125"/>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818"/>
            <a:ext cx="8229600" cy="1143000"/>
          </a:xfrm>
        </p:spPr>
        <p:txBody>
          <a:bodyPr/>
          <a:lstStyle/>
          <a:p>
            <a:r>
              <a:rPr lang="en-US" b="1" dirty="0" err="1" smtClean="0">
                <a:latin typeface="Arial" panose="020B0604020202020204" pitchFamily="34" charset="0"/>
                <a:cs typeface="Arial" panose="020B0604020202020204" pitchFamily="34" charset="0"/>
              </a:rPr>
              <a:t>Sự</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cân</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nhắc</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chiến</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lược</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15133" y="1830387"/>
            <a:ext cx="5219700" cy="4525963"/>
          </a:xfrm>
        </p:spPr>
        <p:txBody>
          <a:bodyPr>
            <a:normAutofit/>
          </a:bodyPr>
          <a:lstStyle/>
          <a:p>
            <a:pPr lvl="1">
              <a:buNone/>
            </a:pPr>
            <a:r>
              <a:rPr lang="vi-VN" sz="2353" dirty="0">
                <a:latin typeface="Arial" panose="020B0604020202020204" pitchFamily="34" charset="0"/>
                <a:cs typeface="Arial" panose="020B0604020202020204" pitchFamily="34" charset="0"/>
              </a:rPr>
              <a:t>Hệ thống thông tin quản lý phù hợp với tầm nhìn chiến lược của tổ chức như thế nào</a:t>
            </a:r>
            <a:r>
              <a:rPr lang="vi-VN" sz="2353" dirty="0" smtClean="0">
                <a:latin typeface="Arial" panose="020B0604020202020204" pitchFamily="34" charset="0"/>
                <a:cs typeface="Arial" panose="020B0604020202020204" pitchFamily="34" charset="0"/>
              </a:rPr>
              <a:t>?</a:t>
            </a:r>
          </a:p>
          <a:p>
            <a:pPr lvl="1">
              <a:buNone/>
            </a:pPr>
            <a:endParaRPr lang="en-US" sz="2353" dirty="0">
              <a:latin typeface="Arial" panose="020B0604020202020204" pitchFamily="34" charset="0"/>
              <a:cs typeface="Arial" panose="020B0604020202020204" pitchFamily="34" charset="0"/>
            </a:endParaRPr>
          </a:p>
          <a:p>
            <a:pPr lvl="1">
              <a:buNone/>
            </a:pPr>
            <a:r>
              <a:rPr lang="vi-VN" sz="2353" dirty="0">
                <a:latin typeface="Arial" panose="020B0604020202020204" pitchFamily="34" charset="0"/>
                <a:cs typeface="Arial" panose="020B0604020202020204" pitchFamily="34" charset="0"/>
              </a:rPr>
              <a:t>Hệ thống thông tin quản lý hỗ trợ việc hoàn thành tầm nhìn chiến lược của tổ chức như thế </a:t>
            </a:r>
            <a:r>
              <a:rPr lang="vi-VN" sz="2353" dirty="0" smtClean="0">
                <a:latin typeface="Arial" panose="020B0604020202020204" pitchFamily="34" charset="0"/>
                <a:cs typeface="Arial" panose="020B0604020202020204" pitchFamily="34" charset="0"/>
              </a:rPr>
              <a:t>nào</a:t>
            </a:r>
            <a:r>
              <a:rPr lang="en-US" sz="2353" dirty="0" smtClean="0">
                <a:latin typeface="Arial" panose="020B0604020202020204" pitchFamily="34" charset="0"/>
                <a:cs typeface="Arial" panose="020B0604020202020204" pitchFamily="34" charset="0"/>
              </a:rPr>
              <a:t>?</a:t>
            </a:r>
          </a:p>
        </p:txBody>
      </p:sp>
      <p:sp>
        <p:nvSpPr>
          <p:cNvPr id="4" name="Footer Placeholder 3"/>
          <p:cNvSpPr>
            <a:spLocks noGrp="1"/>
          </p:cNvSpPr>
          <p:nvPr>
            <p:ph type="ftr" sz="quarter" idx="11"/>
          </p:nvPr>
        </p:nvSpPr>
        <p:spPr>
          <a:xfrm>
            <a:off x="3111106" y="6356350"/>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latin typeface="Arial" panose="020B0604020202020204" pitchFamily="34" charset="0"/>
                <a:cs typeface="Arial" panose="020B0604020202020204" pitchFamily="34" charset="0"/>
              </a:rPr>
              <a:pPr/>
              <a:t>7</a:t>
            </a:fld>
            <a:endParaRPr lang="en-US">
              <a:latin typeface="Arial" panose="020B0604020202020204" pitchFamily="34" charset="0"/>
              <a:cs typeface="Arial" panose="020B0604020202020204" pitchFamily="34" charset="0"/>
            </a:endParaRPr>
          </a:p>
        </p:txBody>
      </p:sp>
      <p:pic>
        <p:nvPicPr>
          <p:cNvPr id="6148" name="Picture 4" descr="https://tse1.mm.bing.net/th?id=OIP.ECENcLzRA4rdpYk5A_kiZgD-D1&amp;pid=15.1&amp;P=0&amp;w=300&amp;h=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8014" y="1833025"/>
            <a:ext cx="3219450" cy="31053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668108"/>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5591908"/>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6871" y="5591908"/>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818"/>
            <a:ext cx="8229600" cy="1143000"/>
          </a:xfrm>
        </p:spPr>
        <p:txBody>
          <a:bodyPr/>
          <a:lstStyle/>
          <a:p>
            <a:r>
              <a:rPr lang="en-US" b="1" dirty="0" err="1" smtClean="0">
                <a:latin typeface="Arial" panose="020B0604020202020204" pitchFamily="34" charset="0"/>
                <a:cs typeface="Arial" panose="020B0604020202020204" pitchFamily="34" charset="0"/>
              </a:rPr>
              <a:t>Cơ</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hội</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chiến</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lược</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298735"/>
            <a:ext cx="8229600" cy="4801264"/>
          </a:xfrm>
        </p:spPr>
        <p:txBody>
          <a:bodyPr>
            <a:noAutofit/>
          </a:bodyPr>
          <a:lstStyle/>
          <a:p>
            <a:pPr lvl="1" algn="just">
              <a:buNone/>
            </a:pPr>
            <a:r>
              <a:rPr lang="vi-VN" sz="2500" b="1" dirty="0">
                <a:latin typeface="Arial" panose="020B0604020202020204" pitchFamily="34" charset="0"/>
                <a:cs typeface="Arial" panose="020B0604020202020204" pitchFamily="34" charset="0"/>
              </a:rPr>
              <a:t>Mô hình </a:t>
            </a:r>
            <a:r>
              <a:rPr lang="en-US" sz="2500" b="1" dirty="0" smtClean="0">
                <a:latin typeface="Arial" panose="020B0604020202020204" pitchFamily="34" charset="0"/>
                <a:cs typeface="Arial" panose="020B0604020202020204" pitchFamily="34" charset="0"/>
              </a:rPr>
              <a:t>c</a:t>
            </a:r>
            <a:r>
              <a:rPr lang="vi-VN" sz="2500" b="1" dirty="0" smtClean="0">
                <a:latin typeface="Arial" panose="020B0604020202020204" pitchFamily="34" charset="0"/>
                <a:cs typeface="Arial" panose="020B0604020202020204" pitchFamily="34" charset="0"/>
              </a:rPr>
              <a:t>hăm </a:t>
            </a:r>
            <a:r>
              <a:rPr lang="vi-VN" sz="2500" b="1" dirty="0">
                <a:latin typeface="Arial" panose="020B0604020202020204" pitchFamily="34" charset="0"/>
                <a:cs typeface="Arial" panose="020B0604020202020204" pitchFamily="34" charset="0"/>
              </a:rPr>
              <a:t>sóc </a:t>
            </a:r>
            <a:r>
              <a:rPr lang="en-US" sz="2500" b="1" dirty="0" smtClean="0">
                <a:latin typeface="Arial" panose="020B0604020202020204" pitchFamily="34" charset="0"/>
                <a:cs typeface="Arial" panose="020B0604020202020204" pitchFamily="34" charset="0"/>
              </a:rPr>
              <a:t>t</a:t>
            </a:r>
            <a:r>
              <a:rPr lang="vi-VN" sz="2500" b="1" dirty="0" smtClean="0">
                <a:latin typeface="Arial" panose="020B0604020202020204" pitchFamily="34" charset="0"/>
                <a:cs typeface="Arial" panose="020B0604020202020204" pitchFamily="34" charset="0"/>
              </a:rPr>
              <a:t>iêu </a:t>
            </a:r>
            <a:r>
              <a:rPr lang="vi-VN" sz="2500" b="1" dirty="0">
                <a:latin typeface="Arial" panose="020B0604020202020204" pitchFamily="34" charset="0"/>
                <a:cs typeface="Arial" panose="020B0604020202020204" pitchFamily="34" charset="0"/>
              </a:rPr>
              <a:t>chuẩn</a:t>
            </a:r>
            <a:r>
              <a:rPr lang="vi-VN" sz="2500" b="1" dirty="0" smtClean="0">
                <a:latin typeface="Arial" panose="020B0604020202020204" pitchFamily="34" charset="0"/>
                <a:cs typeface="Arial" panose="020B0604020202020204" pitchFamily="34" charset="0"/>
              </a:rPr>
              <a:t>:</a:t>
            </a:r>
            <a:endParaRPr lang="en-US" sz="2500" b="1" dirty="0" smtClean="0">
              <a:latin typeface="Arial" panose="020B0604020202020204" pitchFamily="34" charset="0"/>
              <a:cs typeface="Arial" panose="020B0604020202020204" pitchFamily="34" charset="0"/>
            </a:endParaRPr>
          </a:p>
          <a:p>
            <a:pPr lvl="1" algn="just">
              <a:buFont typeface="Arial" charset="0"/>
              <a:buChar char="•"/>
            </a:pPr>
            <a:r>
              <a:rPr lang="vi-VN" sz="2500" b="1" dirty="0">
                <a:latin typeface="Arial" panose="020B0604020202020204" pitchFamily="34" charset="0"/>
                <a:cs typeface="Arial" panose="020B0604020202020204" pitchFamily="34" charset="0"/>
              </a:rPr>
              <a:t>Xây dựng "mô hình chuẩn". </a:t>
            </a:r>
            <a:r>
              <a:rPr lang="en-US" sz="2500" b="1" dirty="0" err="1" smtClean="0">
                <a:latin typeface="Arial" panose="020B0604020202020204" pitchFamily="34" charset="0"/>
                <a:cs typeface="Arial" panose="020B0604020202020204" pitchFamily="34" charset="0"/>
              </a:rPr>
              <a:t>Quy</a:t>
            </a:r>
            <a:r>
              <a:rPr lang="en-US" sz="2500" b="1" dirty="0" smtClean="0">
                <a:latin typeface="Arial" panose="020B0604020202020204" pitchFamily="34" charset="0"/>
                <a:cs typeface="Arial" panose="020B0604020202020204" pitchFamily="34" charset="0"/>
              </a:rPr>
              <a:t> </a:t>
            </a:r>
            <a:r>
              <a:rPr lang="en-US" sz="2500" b="1" dirty="0" err="1" smtClean="0">
                <a:latin typeface="Arial" panose="020B0604020202020204" pitchFamily="34" charset="0"/>
                <a:cs typeface="Arial" panose="020B0604020202020204" pitchFamily="34" charset="0"/>
              </a:rPr>
              <a:t>trình</a:t>
            </a:r>
            <a:r>
              <a:rPr lang="en-US" sz="2500" b="1" dirty="0" smtClean="0">
                <a:latin typeface="Arial" panose="020B0604020202020204" pitchFamily="34" charset="0"/>
                <a:cs typeface="Arial" panose="020B0604020202020204" pitchFamily="34" charset="0"/>
              </a:rPr>
              <a:t> </a:t>
            </a:r>
            <a:r>
              <a:rPr lang="en-US" sz="2500" b="1" dirty="0" err="1" smtClean="0">
                <a:latin typeface="Arial" panose="020B0604020202020204" pitchFamily="34" charset="0"/>
                <a:cs typeface="Arial" panose="020B0604020202020204" pitchFamily="34" charset="0"/>
              </a:rPr>
              <a:t>công</a:t>
            </a:r>
            <a:r>
              <a:rPr lang="en-US" sz="2500" b="1" dirty="0" smtClean="0">
                <a:latin typeface="Arial" panose="020B0604020202020204" pitchFamily="34" charset="0"/>
                <a:cs typeface="Arial" panose="020B0604020202020204" pitchFamily="34" charset="0"/>
              </a:rPr>
              <a:t> </a:t>
            </a:r>
            <a:r>
              <a:rPr lang="en-US" sz="2500" b="1" dirty="0" err="1" smtClean="0">
                <a:latin typeface="Arial" panose="020B0604020202020204" pitchFamily="34" charset="0"/>
                <a:cs typeface="Arial" panose="020B0604020202020204" pitchFamily="34" charset="0"/>
              </a:rPr>
              <a:t>việc</a:t>
            </a:r>
            <a:r>
              <a:rPr lang="en-US" sz="2500" b="1" dirty="0" smtClean="0">
                <a:latin typeface="Arial" panose="020B0604020202020204" pitchFamily="34" charset="0"/>
                <a:cs typeface="Arial" panose="020B0604020202020204" pitchFamily="34" charset="0"/>
              </a:rPr>
              <a:t> </a:t>
            </a:r>
            <a:r>
              <a:rPr lang="en-US" sz="2500" b="1" dirty="0" err="1" smtClean="0">
                <a:latin typeface="Arial" panose="020B0604020202020204" pitchFamily="34" charset="0"/>
                <a:cs typeface="Arial" panose="020B0604020202020204" pitchFamily="34" charset="0"/>
              </a:rPr>
              <a:t>tiêu</a:t>
            </a:r>
            <a:r>
              <a:rPr lang="en-US" sz="2500" b="1" dirty="0" smtClean="0">
                <a:latin typeface="Arial" panose="020B0604020202020204" pitchFamily="34" charset="0"/>
                <a:cs typeface="Arial" panose="020B0604020202020204" pitchFamily="34" charset="0"/>
              </a:rPr>
              <a:t> </a:t>
            </a:r>
            <a:r>
              <a:rPr lang="en-US" sz="2500" b="1" dirty="0" err="1" smtClean="0">
                <a:latin typeface="Arial" panose="020B0604020202020204" pitchFamily="34" charset="0"/>
                <a:cs typeface="Arial" panose="020B0604020202020204" pitchFamily="34" charset="0"/>
              </a:rPr>
              <a:t>chuẩn</a:t>
            </a:r>
            <a:r>
              <a:rPr lang="en-US" sz="2500" b="1" dirty="0" smtClean="0">
                <a:latin typeface="Arial" panose="020B0604020202020204" pitchFamily="34" charset="0"/>
                <a:cs typeface="Arial" panose="020B0604020202020204" pitchFamily="34" charset="0"/>
              </a:rPr>
              <a:t> </a:t>
            </a:r>
            <a:r>
              <a:rPr lang="en-US" sz="2500" b="1" dirty="0" err="1" smtClean="0">
                <a:latin typeface="Arial" panose="020B0604020202020204" pitchFamily="34" charset="0"/>
                <a:cs typeface="Arial" panose="020B0604020202020204" pitchFamily="34" charset="0"/>
              </a:rPr>
              <a:t>và</a:t>
            </a:r>
            <a:r>
              <a:rPr lang="en-US" sz="2500" b="1" dirty="0" smtClean="0">
                <a:latin typeface="Arial" panose="020B0604020202020204" pitchFamily="34" charset="0"/>
                <a:cs typeface="Arial" panose="020B0604020202020204" pitchFamily="34" charset="0"/>
              </a:rPr>
              <a:t> </a:t>
            </a:r>
            <a:r>
              <a:rPr lang="en-US" sz="2500" b="1" dirty="0" err="1" smtClean="0">
                <a:latin typeface="Arial" panose="020B0604020202020204" pitchFamily="34" charset="0"/>
                <a:cs typeface="Arial" panose="020B0604020202020204" pitchFamily="34" charset="0"/>
              </a:rPr>
              <a:t>được</a:t>
            </a:r>
            <a:r>
              <a:rPr lang="en-US" sz="2500" b="1" dirty="0" smtClean="0">
                <a:latin typeface="Arial" panose="020B0604020202020204" pitchFamily="34" charset="0"/>
                <a:cs typeface="Arial" panose="020B0604020202020204" pitchFamily="34" charset="0"/>
              </a:rPr>
              <a:t> </a:t>
            </a:r>
            <a:r>
              <a:rPr lang="en-US" sz="2500" b="1" dirty="0" err="1" smtClean="0">
                <a:latin typeface="Arial" panose="020B0604020202020204" pitchFamily="34" charset="0"/>
                <a:cs typeface="Arial" panose="020B0604020202020204" pitchFamily="34" charset="0"/>
              </a:rPr>
              <a:t>tích</a:t>
            </a:r>
            <a:r>
              <a:rPr lang="en-US" sz="2500" b="1" dirty="0" smtClean="0">
                <a:latin typeface="Arial" panose="020B0604020202020204" pitchFamily="34" charset="0"/>
                <a:cs typeface="Arial" panose="020B0604020202020204" pitchFamily="34" charset="0"/>
              </a:rPr>
              <a:t> </a:t>
            </a:r>
            <a:r>
              <a:rPr lang="en-US" sz="2500" b="1" dirty="0" err="1" smtClean="0">
                <a:latin typeface="Arial" panose="020B0604020202020204" pitchFamily="34" charset="0"/>
                <a:cs typeface="Arial" panose="020B0604020202020204" pitchFamily="34" charset="0"/>
              </a:rPr>
              <a:t>hợp</a:t>
            </a:r>
            <a:r>
              <a:rPr lang="en-US" sz="2500" b="1" dirty="0" smtClean="0">
                <a:latin typeface="Arial" panose="020B0604020202020204" pitchFamily="34" charset="0"/>
                <a:cs typeface="Arial" panose="020B0604020202020204" pitchFamily="34" charset="0"/>
              </a:rPr>
              <a:t> </a:t>
            </a:r>
            <a:r>
              <a:rPr lang="vi-VN" sz="2500" b="1" dirty="0" smtClean="0">
                <a:latin typeface="Arial" panose="020B0604020202020204" pitchFamily="34" charset="0"/>
                <a:cs typeface="Arial" panose="020B0604020202020204" pitchFamily="34" charset="0"/>
              </a:rPr>
              <a:t>sẽ </a:t>
            </a:r>
            <a:r>
              <a:rPr lang="vi-VN" sz="2500" b="1" dirty="0">
                <a:latin typeface="Arial" panose="020B0604020202020204" pitchFamily="34" charset="0"/>
                <a:cs typeface="Arial" panose="020B0604020202020204" pitchFamily="34" charset="0"/>
              </a:rPr>
              <a:t>thúc đẩy những điều sau đây</a:t>
            </a:r>
            <a:r>
              <a:rPr lang="vi-VN" sz="2500" b="1" dirty="0" smtClean="0">
                <a:latin typeface="Arial" panose="020B0604020202020204" pitchFamily="34" charset="0"/>
                <a:cs typeface="Arial" panose="020B0604020202020204" pitchFamily="34" charset="0"/>
              </a:rPr>
              <a:t>:</a:t>
            </a:r>
            <a:endParaRPr lang="en-US" sz="2500" b="1" dirty="0" smtClean="0">
              <a:latin typeface="Arial" panose="020B0604020202020204" pitchFamily="34" charset="0"/>
              <a:cs typeface="Arial" panose="020B0604020202020204" pitchFamily="34" charset="0"/>
            </a:endParaRPr>
          </a:p>
          <a:p>
            <a:pPr marL="457200" lvl="1" indent="0" algn="just">
              <a:buNone/>
            </a:pPr>
            <a:endParaRPr lang="en-US" sz="2500" b="1" dirty="0" smtClean="0">
              <a:latin typeface="Arial" panose="020B0604020202020204" pitchFamily="34" charset="0"/>
              <a:cs typeface="Arial" panose="020B0604020202020204" pitchFamily="34" charset="0"/>
            </a:endParaRPr>
          </a:p>
          <a:p>
            <a:pPr lvl="2" algn="just"/>
            <a:r>
              <a:rPr lang="en-US" sz="2500" u="sng" dirty="0" err="1" smtClean="0">
                <a:latin typeface="Arial" panose="020B0604020202020204" pitchFamily="34" charset="0"/>
                <a:cs typeface="Arial" panose="020B0604020202020204" pitchFamily="34" charset="0"/>
              </a:rPr>
              <a:t>Chất</a:t>
            </a:r>
            <a:r>
              <a:rPr lang="en-US" sz="2500" u="sng" dirty="0" smtClean="0">
                <a:latin typeface="Arial" panose="020B0604020202020204" pitchFamily="34" charset="0"/>
                <a:cs typeface="Arial" panose="020B0604020202020204" pitchFamily="34" charset="0"/>
              </a:rPr>
              <a:t> </a:t>
            </a:r>
            <a:r>
              <a:rPr lang="en-US" sz="2500" u="sng" dirty="0" err="1" smtClean="0">
                <a:latin typeface="Arial" panose="020B0604020202020204" pitchFamily="34" charset="0"/>
                <a:cs typeface="Arial" panose="020B0604020202020204" pitchFamily="34" charset="0"/>
              </a:rPr>
              <a:t>lượng</a:t>
            </a:r>
            <a:r>
              <a:rPr lang="en-US" sz="2500" u="sng" dirty="0" smtClean="0">
                <a:latin typeface="Arial" panose="020B0604020202020204" pitchFamily="34" charset="0"/>
                <a:cs typeface="Arial" panose="020B0604020202020204" pitchFamily="34" charset="0"/>
              </a:rPr>
              <a:t>/</a:t>
            </a:r>
            <a:r>
              <a:rPr lang="en-US" sz="2500" u="sng" dirty="0" err="1" smtClean="0">
                <a:latin typeface="Arial" panose="020B0604020202020204" pitchFamily="34" charset="0"/>
                <a:cs typeface="Arial" panose="020B0604020202020204" pitchFamily="34" charset="0"/>
              </a:rPr>
              <a:t>Hiệu</a:t>
            </a:r>
            <a:r>
              <a:rPr lang="en-US" sz="2500" u="sng" dirty="0" smtClean="0">
                <a:latin typeface="Arial" panose="020B0604020202020204" pitchFamily="34" charset="0"/>
                <a:cs typeface="Arial" panose="020B0604020202020204" pitchFamily="34" charset="0"/>
              </a:rPr>
              <a:t> </a:t>
            </a:r>
            <a:r>
              <a:rPr lang="en-US" sz="2500" u="sng" dirty="0" err="1" smtClean="0">
                <a:latin typeface="Arial" panose="020B0604020202020204" pitchFamily="34" charset="0"/>
                <a:cs typeface="Arial" panose="020B0604020202020204" pitchFamily="34" charset="0"/>
              </a:rPr>
              <a:t>quả</a:t>
            </a:r>
            <a:r>
              <a:rPr lang="en-US" sz="2500" u="sng" dirty="0" smtClean="0">
                <a:latin typeface="Arial" panose="020B0604020202020204" pitchFamily="34" charset="0"/>
                <a:cs typeface="Arial" panose="020B0604020202020204" pitchFamily="34" charset="0"/>
              </a:rPr>
              <a:t> ca</a:t>
            </a:r>
            <a:r>
              <a:rPr lang="vi-VN" sz="2500" u="sng" dirty="0" smtClean="0">
                <a:latin typeface="Arial" panose="020B0604020202020204" pitchFamily="34" charset="0"/>
                <a:cs typeface="Arial" panose="020B0604020202020204" pitchFamily="34" charset="0"/>
              </a:rPr>
              <a:t>o</a:t>
            </a:r>
          </a:p>
          <a:p>
            <a:pPr lvl="2" algn="just"/>
            <a:endParaRPr lang="en-US" sz="2500" dirty="0" smtClean="0">
              <a:latin typeface="Arial" panose="020B0604020202020204" pitchFamily="34" charset="0"/>
              <a:cs typeface="Arial" panose="020B0604020202020204" pitchFamily="34" charset="0"/>
            </a:endParaRPr>
          </a:p>
          <a:p>
            <a:pPr lvl="2" algn="just"/>
            <a:r>
              <a:rPr lang="en-US" sz="2500" u="sng" dirty="0" err="1" smtClean="0">
                <a:latin typeface="Arial" panose="020B0604020202020204" pitchFamily="34" charset="0"/>
                <a:cs typeface="Arial" panose="020B0604020202020204" pitchFamily="34" charset="0"/>
              </a:rPr>
              <a:t>Đào</a:t>
            </a:r>
            <a:r>
              <a:rPr lang="en-US" sz="2500" u="sng" dirty="0" smtClean="0">
                <a:latin typeface="Arial" panose="020B0604020202020204" pitchFamily="34" charset="0"/>
                <a:cs typeface="Arial" panose="020B0604020202020204" pitchFamily="34" charset="0"/>
              </a:rPr>
              <a:t> </a:t>
            </a:r>
            <a:r>
              <a:rPr lang="en-US" sz="2500" u="sng" dirty="0" err="1" smtClean="0">
                <a:latin typeface="Arial" panose="020B0604020202020204" pitchFamily="34" charset="0"/>
                <a:cs typeface="Arial" panose="020B0604020202020204" pitchFamily="34" charset="0"/>
              </a:rPr>
              <a:t>tạo</a:t>
            </a:r>
            <a:endParaRPr lang="en-US" sz="2500" u="sng" dirty="0" smtClean="0">
              <a:latin typeface="Arial" panose="020B0604020202020204" pitchFamily="34" charset="0"/>
              <a:cs typeface="Arial" panose="020B0604020202020204" pitchFamily="34" charset="0"/>
            </a:endParaRPr>
          </a:p>
          <a:p>
            <a:pPr lvl="2" algn="just"/>
            <a:endParaRPr lang="en-US" sz="2500" dirty="0" smtClean="0">
              <a:latin typeface="Arial" panose="020B0604020202020204" pitchFamily="34" charset="0"/>
              <a:cs typeface="Arial" panose="020B0604020202020204" pitchFamily="34" charset="0"/>
            </a:endParaRPr>
          </a:p>
          <a:p>
            <a:pPr lvl="2" algn="just"/>
            <a:r>
              <a:rPr lang="en-US" sz="2500" u="sng" dirty="0" err="1" smtClean="0">
                <a:latin typeface="Arial" panose="020B0604020202020204" pitchFamily="34" charset="0"/>
                <a:cs typeface="Arial" panose="020B0604020202020204" pitchFamily="34" charset="0"/>
              </a:rPr>
              <a:t>Giảm</a:t>
            </a:r>
            <a:r>
              <a:rPr lang="en-US" sz="2500" u="sng" dirty="0" smtClean="0">
                <a:latin typeface="Arial" panose="020B0604020202020204" pitchFamily="34" charset="0"/>
                <a:cs typeface="Arial" panose="020B0604020202020204" pitchFamily="34" charset="0"/>
              </a:rPr>
              <a:t> </a:t>
            </a:r>
            <a:r>
              <a:rPr lang="en-US" sz="2500" u="sng" dirty="0" err="1" smtClean="0">
                <a:latin typeface="Arial" panose="020B0604020202020204" pitchFamily="34" charset="0"/>
                <a:cs typeface="Arial" panose="020B0604020202020204" pitchFamily="34" charset="0"/>
              </a:rPr>
              <a:t>trùng</a:t>
            </a:r>
            <a:r>
              <a:rPr lang="en-US" sz="2500" u="sng" dirty="0" smtClean="0">
                <a:latin typeface="Arial" panose="020B0604020202020204" pitchFamily="34" charset="0"/>
                <a:cs typeface="Arial" panose="020B0604020202020204" pitchFamily="34" charset="0"/>
              </a:rPr>
              <a:t> </a:t>
            </a:r>
            <a:r>
              <a:rPr lang="en-US" sz="2500" u="sng" dirty="0" err="1" smtClean="0">
                <a:latin typeface="Arial" panose="020B0604020202020204" pitchFamily="34" charset="0"/>
                <a:cs typeface="Arial" panose="020B0604020202020204" pitchFamily="34" charset="0"/>
              </a:rPr>
              <a:t>lặp</a:t>
            </a:r>
            <a:endParaRPr lang="en-US" sz="2500" dirty="0" smtClean="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11106" y="6356350"/>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latin typeface="Arial" panose="020B0604020202020204" pitchFamily="34" charset="0"/>
                <a:cs typeface="Arial" panose="020B0604020202020204" pitchFamily="34" charset="0"/>
              </a:rPr>
              <a:pPr/>
              <a:t>8</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818"/>
            <a:ext cx="8229600" cy="1143000"/>
          </a:xfrm>
        </p:spPr>
        <p:txBody>
          <a:bodyPr/>
          <a:lstStyle/>
          <a:p>
            <a:r>
              <a:rPr lang="en-US" b="1" dirty="0" err="1" smtClean="0">
                <a:latin typeface="Arial" panose="020B0604020202020204" pitchFamily="34" charset="0"/>
                <a:cs typeface="Arial" panose="020B0604020202020204" pitchFamily="34" charset="0"/>
              </a:rPr>
              <a:t>Các</a:t>
            </a:r>
            <a:r>
              <a:rPr lang="en-US" b="1" dirty="0" smtClean="0">
                <a:latin typeface="Arial" panose="020B0604020202020204" pitchFamily="34" charset="0"/>
                <a:cs typeface="Arial" panose="020B0604020202020204" pitchFamily="34" charset="0"/>
              </a:rPr>
              <a:t> đ</a:t>
            </a:r>
            <a:r>
              <a:rPr lang="vi-VN" b="1" dirty="0" smtClean="0">
                <a:latin typeface="Arial" panose="020B0604020202020204" pitchFamily="34" charset="0"/>
                <a:cs typeface="Arial" panose="020B0604020202020204" pitchFamily="34" charset="0"/>
              </a:rPr>
              <a:t>ề </a:t>
            </a:r>
            <a:r>
              <a:rPr lang="vi-VN" b="1" dirty="0">
                <a:latin typeface="Arial" panose="020B0604020202020204" pitchFamily="34" charset="0"/>
                <a:cs typeface="Arial" panose="020B0604020202020204" pitchFamily="34" charset="0"/>
              </a:rPr>
              <a:t>xuất </a:t>
            </a:r>
            <a:r>
              <a:rPr lang="en-US" b="1" dirty="0" smtClean="0">
                <a:latin typeface="Arial" panose="020B0604020202020204" pitchFamily="34" charset="0"/>
                <a:cs typeface="Arial" panose="020B0604020202020204" pitchFamily="34" charset="0"/>
              </a:rPr>
              <a:t>c</a:t>
            </a:r>
            <a:r>
              <a:rPr lang="vi-VN" b="1" dirty="0" smtClean="0">
                <a:latin typeface="Arial" panose="020B0604020202020204" pitchFamily="34" charset="0"/>
                <a:cs typeface="Arial" panose="020B0604020202020204" pitchFamily="34" charset="0"/>
              </a:rPr>
              <a:t>hiến </a:t>
            </a:r>
            <a:r>
              <a:rPr lang="vi-VN" b="1" dirty="0">
                <a:latin typeface="Arial" panose="020B0604020202020204" pitchFamily="34" charset="0"/>
                <a:cs typeface="Arial" panose="020B0604020202020204" pitchFamily="34" charset="0"/>
              </a:rPr>
              <a:t>lược</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87021" y="1384668"/>
            <a:ext cx="8686800" cy="4525963"/>
          </a:xfrm>
        </p:spPr>
        <p:txBody>
          <a:bodyPr>
            <a:normAutofit/>
          </a:bodyPr>
          <a:lstStyle/>
          <a:p>
            <a:pPr lvl="1"/>
            <a:endParaRPr lang="en-US" sz="2400" dirty="0" smtClean="0">
              <a:latin typeface="Arial" panose="020B0604020202020204" pitchFamily="34" charset="0"/>
              <a:cs typeface="Arial" panose="020B0604020202020204" pitchFamily="34" charset="0"/>
            </a:endParaRPr>
          </a:p>
          <a:p>
            <a:pPr lvl="1"/>
            <a:r>
              <a:rPr lang="en-US" sz="2400" dirty="0" err="1" smtClean="0">
                <a:latin typeface="Arial" panose="020B0604020202020204" pitchFamily="34" charset="0"/>
                <a:cs typeface="Arial" panose="020B0604020202020204" pitchFamily="34" charset="0"/>
              </a:rPr>
              <a:t>Hợp</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tác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giữa</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lãnh</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đạo</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hoạt</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động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và</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lãnh</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đạo</a:t>
            </a:r>
            <a:r>
              <a:rPr lang="en-US" sz="2400" dirty="0" smtClean="0">
                <a:latin typeface="Arial" panose="020B0604020202020204" pitchFamily="34" charset="0"/>
                <a:cs typeface="Arial" panose="020B0604020202020204" pitchFamily="34" charset="0"/>
              </a:rPr>
              <a:t> CNTT</a:t>
            </a:r>
          </a:p>
          <a:p>
            <a:pPr lvl="1"/>
            <a:endParaRPr lang="en-US" sz="2400" i="1" dirty="0">
              <a:solidFill>
                <a:srgbClr val="0000FF"/>
              </a:solidFill>
              <a:latin typeface="Arial" panose="020B0604020202020204" pitchFamily="34" charset="0"/>
              <a:cs typeface="Arial" panose="020B0604020202020204" pitchFamily="34" charset="0"/>
            </a:endParaRPr>
          </a:p>
          <a:p>
            <a:pPr lvl="1"/>
            <a:r>
              <a:rPr lang="vi-VN" sz="2400" dirty="0" smtClean="0">
                <a:latin typeface="Arial" panose="020B0604020202020204" pitchFamily="34" charset="0"/>
                <a:cs typeface="Arial" panose="020B0604020202020204" pitchFamily="34" charset="0"/>
              </a:rPr>
              <a:t>Thiết </a:t>
            </a:r>
            <a:r>
              <a:rPr lang="vi-VN" sz="2400" dirty="0">
                <a:latin typeface="Arial" panose="020B0604020202020204" pitchFamily="34" charset="0"/>
                <a:cs typeface="Arial" panose="020B0604020202020204" pitchFamily="34" charset="0"/>
              </a:rPr>
              <a:t>kế và phát </a:t>
            </a:r>
            <a:r>
              <a:rPr lang="vi-VN" sz="2400" dirty="0" smtClean="0">
                <a:latin typeface="Arial" panose="020B0604020202020204" pitchFamily="34" charset="0"/>
                <a:cs typeface="Arial" panose="020B0604020202020204" pitchFamily="34" charset="0"/>
              </a:rPr>
              <a:t>triển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công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cụ</a:t>
            </a:r>
            <a:r>
              <a:rPr lang="en-US" sz="2400" dirty="0" smtClean="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b</a:t>
            </a:r>
            <a:r>
              <a:rPr lang="en-US" sz="2400" dirty="0" err="1" smtClean="0">
                <a:latin typeface="Arial" panose="020B0604020202020204" pitchFamily="34" charset="0"/>
                <a:cs typeface="Arial" panose="020B0604020202020204" pitchFamily="34" charset="0"/>
              </a:rPr>
              <a:t>áo</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cáo</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phân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tích</a:t>
            </a:r>
            <a:r>
              <a:rPr lang="vi-VN" sz="2400" dirty="0" smtClean="0">
                <a:latin typeface="Arial" panose="020B0604020202020204" pitchFamily="34" charset="0"/>
                <a:cs typeface="Arial" panose="020B0604020202020204" pitchFamily="34" charset="0"/>
              </a:rPr>
              <a:t> </a:t>
            </a:r>
            <a:r>
              <a:rPr lang="vi-VN" sz="2400" dirty="0">
                <a:latin typeface="Arial" panose="020B0604020202020204" pitchFamily="34" charset="0"/>
                <a:cs typeface="Arial" panose="020B0604020202020204" pitchFamily="34" charset="0"/>
              </a:rPr>
              <a:t>và các chức </a:t>
            </a:r>
            <a:r>
              <a:rPr lang="vi-VN" sz="2400" dirty="0" smtClean="0">
                <a:latin typeface="Arial" panose="020B0604020202020204" pitchFamily="34" charset="0"/>
                <a:cs typeface="Arial" panose="020B0604020202020204" pitchFamily="34" charset="0"/>
              </a:rPr>
              <a:t>năng</a:t>
            </a:r>
            <a:r>
              <a:rPr lang="en-US" sz="2400" dirty="0" smtClean="0">
                <a:latin typeface="Arial" panose="020B0604020202020204" pitchFamily="34" charset="0"/>
                <a:cs typeface="Arial" panose="020B0604020202020204" pitchFamily="34" charset="0"/>
              </a:rPr>
              <a:t> tin </a:t>
            </a:r>
            <a:r>
              <a:rPr lang="en-US" sz="2400" dirty="0" err="1" smtClean="0">
                <a:latin typeface="Arial" panose="020B0604020202020204" pitchFamily="34" charset="0"/>
                <a:cs typeface="Arial" panose="020B0604020202020204" pitchFamily="34" charset="0"/>
              </a:rPr>
              <a:t>học</a:t>
            </a:r>
            <a:r>
              <a:rPr lang="vi-VN" sz="2400" dirty="0" smtClean="0">
                <a:latin typeface="Arial" panose="020B0604020202020204" pitchFamily="34" charset="0"/>
                <a:cs typeface="Arial" panose="020B0604020202020204" pitchFamily="34" charset="0"/>
              </a:rPr>
              <a:t> </a:t>
            </a:r>
            <a:r>
              <a:rPr lang="vi-VN" sz="2400" dirty="0">
                <a:latin typeface="Arial" panose="020B0604020202020204" pitchFamily="34" charset="0"/>
                <a:cs typeface="Arial" panose="020B0604020202020204" pitchFamily="34" charset="0"/>
              </a:rPr>
              <a:t>và </a:t>
            </a:r>
            <a:r>
              <a:rPr lang="en-US" sz="2400" dirty="0" err="1" smtClean="0">
                <a:latin typeface="Arial" panose="020B0604020202020204" pitchFamily="34" charset="0"/>
                <a:cs typeface="Arial" panose="020B0604020202020204" pitchFamily="34" charset="0"/>
              </a:rPr>
              <a:t>các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khả</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năng</a:t>
            </a:r>
            <a:endParaRPr lang="en-US" sz="2400" dirty="0" smtClean="0">
              <a:latin typeface="Arial" panose="020B0604020202020204" pitchFamily="34" charset="0"/>
              <a:cs typeface="Arial" panose="020B0604020202020204" pitchFamily="34" charset="0"/>
            </a:endParaRPr>
          </a:p>
          <a:p>
            <a:pPr lvl="1">
              <a:buNone/>
            </a:pPr>
            <a:r>
              <a:rPr lang="en-US" sz="2400" dirty="0" smtClean="0">
                <a:solidFill>
                  <a:srgbClr val="0000FF"/>
                </a:solidFill>
                <a:latin typeface="Arial" panose="020B0604020202020204" pitchFamily="34" charset="0"/>
                <a:cs typeface="Arial" panose="020B0604020202020204" pitchFamily="34" charset="0"/>
              </a:rPr>
              <a:t> </a:t>
            </a:r>
          </a:p>
          <a:p>
            <a:pPr lvl="1"/>
            <a:endParaRPr lang="en-US" sz="1953" dirty="0" smtClean="0">
              <a:latin typeface="Arial" panose="020B0604020202020204" pitchFamily="34" charset="0"/>
              <a:cs typeface="Arial" panose="020B0604020202020204" pitchFamily="34" charset="0"/>
            </a:endParaRPr>
          </a:p>
          <a:p>
            <a:pPr lvl="1"/>
            <a:endParaRPr lang="en-US" sz="1953" dirty="0" smtClean="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11106" y="6356350"/>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latin typeface="Arial" panose="020B0604020202020204" pitchFamily="34" charset="0"/>
                <a:cs typeface="Arial" panose="020B0604020202020204" pitchFamily="34" charset="0"/>
              </a:rPr>
              <a:pPr/>
              <a:t>9</a:t>
            </a:fld>
            <a:endParaRPr lang="en-US">
              <a:latin typeface="Arial" panose="020B0604020202020204" pitchFamily="34" charset="0"/>
              <a:cs typeface="Arial" panose="020B0604020202020204" pitchFamily="34" charset="0"/>
            </a:endParaRPr>
          </a:p>
        </p:txBody>
      </p:sp>
      <p:pic>
        <p:nvPicPr>
          <p:cNvPr id="9"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668108"/>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5591908"/>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6871" y="5591908"/>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47524"/>
            <a:ext cx="8229600" cy="1143000"/>
          </a:xfrm>
        </p:spPr>
        <p:txBody>
          <a:bodyPr/>
          <a:lstStyle/>
          <a:p>
            <a:r>
              <a:rPr lang="en-US" b="1" dirty="0" err="1">
                <a:latin typeface="Arial" panose="020B0604020202020204" pitchFamily="34" charset="0"/>
                <a:cs typeface="Arial" panose="020B0604020202020204" pitchFamily="34" charset="0"/>
              </a:rPr>
              <a:t>Nghiên</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cứu</a:t>
            </a:r>
            <a:r>
              <a:rPr lang="en-US" b="1" dirty="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nhà</a:t>
            </a:r>
            <a:r>
              <a:rPr lang="en-US" b="1" dirty="0" smtClean="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cung</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cấp</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127182"/>
            <a:ext cx="7952163" cy="4525963"/>
          </a:xfrm>
        </p:spPr>
        <p:txBody>
          <a:bodyPr>
            <a:normAutofit/>
          </a:bodyPr>
          <a:lstStyle/>
          <a:p>
            <a:pPr lvl="1">
              <a:buNone/>
            </a:pPr>
            <a:r>
              <a:rPr lang="en-US" sz="2800" dirty="0" err="1" smtClean="0">
                <a:latin typeface="Arial" panose="020B0604020202020204" pitchFamily="34" charset="0"/>
                <a:cs typeface="Arial" panose="020B0604020202020204" pitchFamily="34" charset="0"/>
              </a:rPr>
              <a:t>Các</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yêu</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cầu</a:t>
            </a:r>
            <a:r>
              <a:rPr lang="en-US" sz="2800" dirty="0" smtClean="0">
                <a:latin typeface="Arial" panose="020B0604020202020204" pitchFamily="34" charset="0"/>
                <a:cs typeface="Arial" panose="020B0604020202020204" pitchFamily="34" charset="0"/>
              </a:rPr>
              <a:t>: </a:t>
            </a:r>
          </a:p>
          <a:p>
            <a:pPr lvl="1">
              <a:buNone/>
            </a:pPr>
            <a:endParaRPr lang="en-US" sz="2400" dirty="0" smtClean="0">
              <a:latin typeface="Arial" panose="020B0604020202020204" pitchFamily="34" charset="0"/>
              <a:cs typeface="Arial" panose="020B0604020202020204" pitchFamily="34" charset="0"/>
            </a:endParaRPr>
          </a:p>
          <a:p>
            <a:pPr lvl="2"/>
            <a:r>
              <a:rPr lang="en-US" sz="2400" dirty="0" err="1">
                <a:latin typeface="Arial" panose="020B0604020202020204" pitchFamily="34" charset="0"/>
                <a:cs typeface="Arial" panose="020B0604020202020204" pitchFamily="34" charset="0"/>
              </a:rPr>
              <a:t>Gói</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giải</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pháp</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rộng</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(Y </a:t>
            </a:r>
            <a:r>
              <a:rPr lang="en-US" sz="2400" dirty="0" err="1" smtClean="0">
                <a:latin typeface="Arial" panose="020B0604020202020204" pitchFamily="34" charset="0"/>
                <a:cs typeface="Arial" panose="020B0604020202020204" pitchFamily="34" charset="0"/>
              </a:rPr>
              <a:t>tế</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doanh</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thu</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chuỗi</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cung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ứng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tài</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chính</a:t>
            </a:r>
            <a:r>
              <a:rPr lang="en-US" sz="2400" dirty="0" smtClean="0">
                <a:latin typeface="Arial" panose="020B0604020202020204" pitchFamily="34" charset="0"/>
                <a:cs typeface="Arial" panose="020B0604020202020204" pitchFamily="34" charset="0"/>
              </a:rPr>
              <a:t>)</a:t>
            </a:r>
          </a:p>
          <a:p>
            <a:pPr lvl="2"/>
            <a:r>
              <a:rPr lang="en-US" sz="2400" dirty="0" err="1" smtClean="0">
                <a:latin typeface="Arial" panose="020B0604020202020204" pitchFamily="34" charset="0"/>
                <a:cs typeface="Arial" panose="020B0604020202020204" pitchFamily="34" charset="0"/>
              </a:rPr>
              <a:t>Ngôn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ngữ</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tiếng</a:t>
            </a:r>
            <a:r>
              <a:rPr lang="en-US" sz="2400" dirty="0" smtClean="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V</a:t>
            </a:r>
            <a:r>
              <a:rPr lang="en-US" sz="2400" dirty="0" err="1" smtClean="0">
                <a:latin typeface="Arial" panose="020B0604020202020204" pitchFamily="34" charset="0"/>
                <a:cs typeface="Arial" panose="020B0604020202020204" pitchFamily="34" charset="0"/>
              </a:rPr>
              <a:t>iệt</a:t>
            </a:r>
            <a:endParaRPr lang="en-US" sz="2400" dirty="0" smtClean="0">
              <a:latin typeface="Arial" panose="020B0604020202020204" pitchFamily="34" charset="0"/>
              <a:cs typeface="Arial" panose="020B0604020202020204" pitchFamily="34" charset="0"/>
            </a:endParaRPr>
          </a:p>
          <a:p>
            <a:pPr lvl="2"/>
            <a:r>
              <a:rPr lang="vi-VN" sz="2400" dirty="0">
                <a:latin typeface="Arial" panose="020B0604020202020204" pitchFamily="34" charset="0"/>
                <a:cs typeface="Arial" panose="020B0604020202020204" pitchFamily="34" charset="0"/>
              </a:rPr>
              <a:t>Khả năng phản ứng nhanh với việc thay đổi các quy định của Việt </a:t>
            </a:r>
            <a:r>
              <a:rPr lang="vi-VN" sz="2400" dirty="0" smtClean="0">
                <a:latin typeface="Arial" panose="020B0604020202020204" pitchFamily="34" charset="0"/>
                <a:cs typeface="Arial" panose="020B0604020202020204" pitchFamily="34" charset="0"/>
              </a:rPr>
              <a:t>Nam</a:t>
            </a:r>
            <a:endParaRPr lang="en-US" sz="2400" dirty="0" smtClean="0">
              <a:latin typeface="Arial" panose="020B0604020202020204" pitchFamily="34" charset="0"/>
              <a:cs typeface="Arial" panose="020B0604020202020204" pitchFamily="34" charset="0"/>
            </a:endParaRPr>
          </a:p>
          <a:p>
            <a:pPr lvl="2"/>
            <a:r>
              <a:rPr lang="vi-VN" sz="2400" dirty="0">
                <a:latin typeface="Arial" panose="020B0604020202020204" pitchFamily="34" charset="0"/>
                <a:cs typeface="Arial" panose="020B0604020202020204" pitchFamily="34" charset="0"/>
              </a:rPr>
              <a:t>Hỗ trợ và độ tin cậy</a:t>
            </a:r>
          </a:p>
          <a:p>
            <a:pPr lvl="2"/>
            <a:r>
              <a:rPr lang="vi-VN" sz="2400" dirty="0">
                <a:latin typeface="Arial" panose="020B0604020202020204" pitchFamily="34" charset="0"/>
                <a:cs typeface="Arial" panose="020B0604020202020204" pitchFamily="34" charset="0"/>
              </a:rPr>
              <a:t>Công ty quốc tế với sự hỗ trợ của địa phương</a:t>
            </a:r>
          </a:p>
          <a:p>
            <a:pPr lvl="2"/>
            <a:r>
              <a:rPr lang="vi-VN" sz="2400" dirty="0">
                <a:latin typeface="Arial" panose="020B0604020202020204" pitchFamily="34" charset="0"/>
                <a:cs typeface="Arial" panose="020B0604020202020204" pitchFamily="34" charset="0"/>
              </a:rPr>
              <a:t>Khả năng tích hợp các yêu cầu Bảo hiểm </a:t>
            </a:r>
            <a:r>
              <a:rPr lang="en-US" sz="2400" dirty="0">
                <a:latin typeface="Arial" panose="020B0604020202020204" pitchFamily="34" charset="0"/>
                <a:cs typeface="Arial" panose="020B0604020202020204" pitchFamily="34" charset="0"/>
              </a:rPr>
              <a:t>x</a:t>
            </a:r>
            <a:r>
              <a:rPr lang="vi-VN" sz="2400" dirty="0" smtClean="0">
                <a:latin typeface="Arial" panose="020B0604020202020204" pitchFamily="34" charset="0"/>
                <a:cs typeface="Arial" panose="020B0604020202020204" pitchFamily="34" charset="0"/>
              </a:rPr>
              <a:t>ã </a:t>
            </a:r>
            <a:r>
              <a:rPr lang="vi-VN" sz="2400" dirty="0">
                <a:latin typeface="Arial" panose="020B0604020202020204" pitchFamily="34" charset="0"/>
                <a:cs typeface="Arial" panose="020B0604020202020204" pitchFamily="34" charset="0"/>
              </a:rPr>
              <a:t>hội</a:t>
            </a:r>
            <a:endParaRPr lang="en-US" sz="2400" dirty="0" smtClean="0">
              <a:latin typeface="Arial" panose="020B0604020202020204" pitchFamily="34" charset="0"/>
              <a:cs typeface="Arial" panose="020B0604020202020204" pitchFamily="34" charset="0"/>
            </a:endParaRPr>
          </a:p>
          <a:p>
            <a:pPr lvl="2"/>
            <a:endParaRPr lang="en-US" dirty="0" smtClean="0">
              <a:latin typeface="Arial" panose="020B0604020202020204" pitchFamily="34" charset="0"/>
              <a:cs typeface="Arial" panose="020B0604020202020204" pitchFamily="34" charset="0"/>
            </a:endParaRPr>
          </a:p>
          <a:p>
            <a:pPr lvl="1"/>
            <a:endParaRPr lang="en-US" sz="2400" dirty="0" smtClean="0">
              <a:latin typeface="Arial" panose="020B0604020202020204" pitchFamily="34" charset="0"/>
              <a:cs typeface="Arial" panose="020B0604020202020204" pitchFamily="34" charset="0"/>
            </a:endParaRPr>
          </a:p>
          <a:p>
            <a:pPr lvl="1"/>
            <a:endParaRPr lang="en-US" sz="2400" dirty="0" smtClean="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11106" y="6356350"/>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latin typeface="Arial" panose="020B0604020202020204" pitchFamily="34" charset="0"/>
                <a:cs typeface="Arial" panose="020B0604020202020204" pitchFamily="34" charset="0"/>
              </a:rPr>
              <a:pPr/>
              <a:t>10</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4106" y="-144746"/>
            <a:ext cx="8454956" cy="1143000"/>
          </a:xfrm>
        </p:spPr>
        <p:txBody>
          <a:bodyPr/>
          <a:lstStyle/>
          <a:p>
            <a:r>
              <a:rPr lang="en-US" b="1" dirty="0" err="1">
                <a:latin typeface="Arial" panose="020B0604020202020204" pitchFamily="34" charset="0"/>
                <a:cs typeface="Arial" panose="020B0604020202020204" pitchFamily="34" charset="0"/>
              </a:rPr>
              <a:t>Đàm</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phán</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nhà</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cung</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cấp</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97464" y="1162416"/>
            <a:ext cx="9241463" cy="4525963"/>
          </a:xfrm>
        </p:spPr>
        <p:txBody>
          <a:bodyPr>
            <a:normAutofit/>
          </a:bodyPr>
          <a:lstStyle/>
          <a:p>
            <a:pPr lvl="1">
              <a:buFont typeface="Arial"/>
              <a:buChar char="•"/>
            </a:pPr>
            <a:r>
              <a:rPr lang="vi-VN" sz="2200" dirty="0">
                <a:latin typeface="Arial" panose="020B0604020202020204" pitchFamily="34" charset="0"/>
                <a:cs typeface="Arial" panose="020B0604020202020204" pitchFamily="34" charset="0"/>
              </a:rPr>
              <a:t>Xây dựng những điều sau đây như là một phần của hợp </a:t>
            </a:r>
            <a:r>
              <a:rPr lang="vi-VN" sz="2200" dirty="0" smtClean="0">
                <a:latin typeface="Arial" panose="020B0604020202020204" pitchFamily="34" charset="0"/>
                <a:cs typeface="Arial" panose="020B0604020202020204" pitchFamily="34" charset="0"/>
              </a:rPr>
              <a:t>đồng</a:t>
            </a:r>
            <a:r>
              <a:rPr lang="en-US" sz="2200" dirty="0" smtClean="0">
                <a:latin typeface="Arial" panose="020B0604020202020204" pitchFamily="34" charset="0"/>
                <a:cs typeface="Arial" panose="020B0604020202020204" pitchFamily="34" charset="0"/>
              </a:rPr>
              <a:t>/</a:t>
            </a:r>
            <a:r>
              <a:rPr lang="vi-VN" sz="2200" dirty="0" smtClean="0">
                <a:latin typeface="Arial" panose="020B0604020202020204" pitchFamily="34" charset="0"/>
                <a:cs typeface="Arial" panose="020B0604020202020204" pitchFamily="34" charset="0"/>
              </a:rPr>
              <a:t>cách </a:t>
            </a:r>
            <a:r>
              <a:rPr lang="vi-VN" sz="2200" dirty="0">
                <a:latin typeface="Arial" panose="020B0604020202020204" pitchFamily="34" charset="0"/>
                <a:cs typeface="Arial" panose="020B0604020202020204" pitchFamily="34" charset="0"/>
              </a:rPr>
              <a:t>tiếp cận</a:t>
            </a:r>
            <a:r>
              <a:rPr lang="vi-VN" sz="2200" dirty="0" smtClean="0">
                <a:latin typeface="Arial" panose="020B0604020202020204" pitchFamily="34" charset="0"/>
                <a:cs typeface="Arial" panose="020B0604020202020204" pitchFamily="34" charset="0"/>
              </a:rPr>
              <a:t>:</a:t>
            </a:r>
            <a:endParaRPr lang="en-US" sz="2200" dirty="0" smtClean="0">
              <a:latin typeface="Arial" panose="020B0604020202020204" pitchFamily="34" charset="0"/>
              <a:cs typeface="Arial" panose="020B0604020202020204" pitchFamily="34" charset="0"/>
            </a:endParaRPr>
          </a:p>
          <a:p>
            <a:pPr lvl="2"/>
            <a:endParaRPr lang="vi-VN" sz="2200" dirty="0" smtClean="0">
              <a:latin typeface="Arial" panose="020B0604020202020204" pitchFamily="34" charset="0"/>
              <a:cs typeface="Arial" panose="020B0604020202020204" pitchFamily="34" charset="0"/>
            </a:endParaRPr>
          </a:p>
          <a:p>
            <a:pPr lvl="2"/>
            <a:r>
              <a:rPr lang="vi-VN" sz="2200" dirty="0" smtClean="0">
                <a:latin typeface="Arial" panose="020B0604020202020204" pitchFamily="34" charset="0"/>
                <a:cs typeface="Arial" panose="020B0604020202020204" pitchFamily="34" charset="0"/>
              </a:rPr>
              <a:t>Thiết </a:t>
            </a:r>
            <a:r>
              <a:rPr lang="vi-VN" sz="2200" dirty="0">
                <a:latin typeface="Arial" panose="020B0604020202020204" pitchFamily="34" charset="0"/>
                <a:cs typeface="Arial" panose="020B0604020202020204" pitchFamily="34" charset="0"/>
              </a:rPr>
              <a:t>lập cam </a:t>
            </a:r>
            <a:r>
              <a:rPr lang="vi-VN" sz="2200" dirty="0" smtClean="0">
                <a:latin typeface="Arial" panose="020B0604020202020204" pitchFamily="34" charset="0"/>
                <a:cs typeface="Arial" panose="020B0604020202020204" pitchFamily="34" charset="0"/>
              </a:rPr>
              <a:t>kết</a:t>
            </a:r>
            <a:r>
              <a:rPr lang="en-US" sz="2200" dirty="0" smtClean="0">
                <a:latin typeface="Arial" panose="020B0604020202020204" pitchFamily="34" charset="0"/>
                <a:cs typeface="Arial" panose="020B0604020202020204" pitchFamily="34" charset="0"/>
              </a:rPr>
              <a:t> </a:t>
            </a:r>
            <a:r>
              <a:rPr lang="vi-VN" sz="2200" dirty="0" smtClean="0">
                <a:latin typeface="Arial" panose="020B0604020202020204" pitchFamily="34" charset="0"/>
                <a:cs typeface="Arial" panose="020B0604020202020204" pitchFamily="34" charset="0"/>
              </a:rPr>
              <a:t>% </a:t>
            </a:r>
            <a:r>
              <a:rPr lang="vi-VN" sz="2200" dirty="0">
                <a:latin typeface="Arial" panose="020B0604020202020204" pitchFamily="34" charset="0"/>
                <a:cs typeface="Arial" panose="020B0604020202020204" pitchFamily="34" charset="0"/>
              </a:rPr>
              <a:t>doanh thu của nhà cung cấp được dành cho việc phát triển và hỗ trợ phần mềm chăm sóc sức khoẻ</a:t>
            </a:r>
          </a:p>
          <a:p>
            <a:pPr lvl="2"/>
            <a:r>
              <a:rPr lang="vi-VN" sz="2200" dirty="0">
                <a:latin typeface="Arial" panose="020B0604020202020204" pitchFamily="34" charset="0"/>
                <a:cs typeface="Arial" panose="020B0604020202020204" pitchFamily="34" charset="0"/>
              </a:rPr>
              <a:t>Hợp tác phát triển công cụ phân tích để hỗ trợ thực hành chăm sóc sức khoẻ</a:t>
            </a:r>
          </a:p>
          <a:p>
            <a:pPr lvl="2"/>
            <a:r>
              <a:rPr lang="vi-VN" sz="2200" dirty="0">
                <a:latin typeface="Arial" panose="020B0604020202020204" pitchFamily="34" charset="0"/>
                <a:cs typeface="Arial" panose="020B0604020202020204" pitchFamily="34" charset="0"/>
              </a:rPr>
              <a:t>Làm rõ các nguồn lực cần thiết để </a:t>
            </a:r>
            <a:r>
              <a:rPr lang="en-US" sz="2200" dirty="0" err="1" smtClean="0">
                <a:latin typeface="Arial" panose="020B0604020202020204" pitchFamily="34" charset="0"/>
                <a:cs typeface="Arial" panose="020B0604020202020204" pitchFamily="34" charset="0"/>
              </a:rPr>
              <a:t>đưa</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vào</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sử</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dụng</a:t>
            </a:r>
            <a:r>
              <a:rPr lang="en-US" sz="2200" dirty="0" smtClean="0">
                <a:latin typeface="Arial" panose="020B0604020202020204" pitchFamily="34" charset="0"/>
                <a:cs typeface="Arial" panose="020B0604020202020204" pitchFamily="34" charset="0"/>
              </a:rPr>
              <a:t>,</a:t>
            </a:r>
            <a:r>
              <a:rPr lang="vi-VN" sz="2200" dirty="0" smtClean="0">
                <a:latin typeface="Arial" panose="020B0604020202020204" pitchFamily="34" charset="0"/>
                <a:cs typeface="Arial" panose="020B0604020202020204" pitchFamily="34" charset="0"/>
              </a:rPr>
              <a:t> </a:t>
            </a:r>
            <a:r>
              <a:rPr lang="vi-VN" sz="2200" dirty="0">
                <a:latin typeface="Arial" panose="020B0604020202020204" pitchFamily="34" charset="0"/>
                <a:cs typeface="Arial" panose="020B0604020202020204" pitchFamily="34" charset="0"/>
              </a:rPr>
              <a:t>giảng viên, người </a:t>
            </a:r>
            <a:r>
              <a:rPr lang="vi-VN" sz="2200" dirty="0" smtClean="0">
                <a:latin typeface="Arial" panose="020B0604020202020204" pitchFamily="34" charset="0"/>
                <a:cs typeface="Arial" panose="020B0604020202020204" pitchFamily="34" charset="0"/>
              </a:rPr>
              <a:t>s</a:t>
            </a:r>
            <a:r>
              <a:rPr lang="en-US" sz="2200" dirty="0" smtClean="0">
                <a:latin typeface="Arial" panose="020B0604020202020204" pitchFamily="34" charset="0"/>
                <a:cs typeface="Arial" panose="020B0604020202020204" pitchFamily="34" charset="0"/>
              </a:rPr>
              <a:t>ử </a:t>
            </a:r>
            <a:r>
              <a:rPr lang="en-US" sz="2200" dirty="0" err="1" smtClean="0">
                <a:latin typeface="Arial" panose="020B0604020202020204" pitchFamily="34" charset="0"/>
                <a:cs typeface="Arial" panose="020B0604020202020204" pitchFamily="34" charset="0"/>
              </a:rPr>
              <a:t>dụng</a:t>
            </a:r>
            <a:r>
              <a:rPr lang="vi-VN" sz="2200" dirty="0" smtClean="0">
                <a:latin typeface="Arial" panose="020B0604020202020204" pitchFamily="34" charset="0"/>
                <a:cs typeface="Arial" panose="020B0604020202020204" pitchFamily="34" charset="0"/>
              </a:rPr>
              <a:t>, </a:t>
            </a:r>
            <a:r>
              <a:rPr lang="vi-VN" sz="2200" dirty="0">
                <a:latin typeface="Arial" panose="020B0604020202020204" pitchFamily="34" charset="0"/>
                <a:cs typeface="Arial" panose="020B0604020202020204" pitchFamily="34" charset="0"/>
              </a:rPr>
              <a:t>v.v ...</a:t>
            </a:r>
          </a:p>
          <a:p>
            <a:pPr lvl="2"/>
            <a:r>
              <a:rPr lang="vi-VN" sz="2200" dirty="0">
                <a:latin typeface="Arial" panose="020B0604020202020204" pitchFamily="34" charset="0"/>
                <a:cs typeface="Arial" panose="020B0604020202020204" pitchFamily="34" charset="0"/>
              </a:rPr>
              <a:t>Bảo đảm </a:t>
            </a:r>
            <a:r>
              <a:rPr lang="vi-VN" sz="2200" dirty="0" smtClean="0">
                <a:latin typeface="Arial" panose="020B0604020202020204" pitchFamily="34" charset="0"/>
                <a:cs typeface="Arial" panose="020B0604020202020204" pitchFamily="34" charset="0"/>
              </a:rPr>
              <a:t>nhà </a:t>
            </a:r>
            <a:r>
              <a:rPr lang="vi-VN" sz="2200" dirty="0">
                <a:latin typeface="Arial" panose="020B0604020202020204" pitchFamily="34" charset="0"/>
                <a:cs typeface="Arial" panose="020B0604020202020204" pitchFamily="34" charset="0"/>
              </a:rPr>
              <a:t>cung cấp </a:t>
            </a:r>
            <a:r>
              <a:rPr lang="en-US" sz="2200" dirty="0" err="1" smtClean="0">
                <a:latin typeface="Arial" panose="020B0604020202020204" pitchFamily="34" charset="0"/>
                <a:cs typeface="Arial" panose="020B0604020202020204" pitchFamily="34" charset="0"/>
              </a:rPr>
              <a:t>tuân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thủ</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lịch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trình</a:t>
            </a:r>
            <a:endParaRPr lang="vi-VN" sz="2200" dirty="0">
              <a:latin typeface="Arial" panose="020B0604020202020204" pitchFamily="34" charset="0"/>
              <a:cs typeface="Arial" panose="020B0604020202020204" pitchFamily="34" charset="0"/>
            </a:endParaRPr>
          </a:p>
          <a:p>
            <a:pPr lvl="2"/>
            <a:r>
              <a:rPr lang="vi-VN" sz="2200" dirty="0">
                <a:latin typeface="Arial" panose="020B0604020202020204" pitchFamily="34" charset="0"/>
                <a:cs typeface="Arial" panose="020B0604020202020204" pitchFamily="34" charset="0"/>
              </a:rPr>
              <a:t>Xác định chi phí cho hệ thống, dịch vụ và hỗ trợ</a:t>
            </a:r>
            <a:endParaRPr lang="en-US" sz="2200" dirty="0" smtClean="0">
              <a:latin typeface="Arial" panose="020B0604020202020204" pitchFamily="34" charset="0"/>
              <a:cs typeface="Arial" panose="020B0604020202020204" pitchFamily="34" charset="0"/>
            </a:endParaRPr>
          </a:p>
          <a:p>
            <a:pPr lvl="1">
              <a:buNone/>
            </a:pPr>
            <a:endParaRPr lang="en-US" sz="2200" dirty="0" smtClean="0">
              <a:latin typeface="Arial" panose="020B0604020202020204" pitchFamily="34" charset="0"/>
              <a:cs typeface="Arial" panose="020B0604020202020204" pitchFamily="34" charset="0"/>
            </a:endParaRPr>
          </a:p>
          <a:p>
            <a:pPr lvl="1"/>
            <a:endParaRPr lang="en-US" sz="2400" dirty="0" smtClean="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11106" y="6356350"/>
            <a:ext cx="2974892"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a:xfrm>
            <a:off x="6457949" y="6356351"/>
            <a:ext cx="2113739" cy="365125"/>
          </a:xfrm>
        </p:spPr>
        <p:txBody>
          <a:bodyPr/>
          <a:lstStyle/>
          <a:p>
            <a:fld id="{440CBA04-58DA-DA42-9DE4-C355645A8584}" type="slidenum">
              <a:rPr lang="en-US" smtClean="0">
                <a:latin typeface="Arial" panose="020B0604020202020204" pitchFamily="34" charset="0"/>
                <a:cs typeface="Arial" panose="020B0604020202020204" pitchFamily="34" charset="0"/>
              </a:rPr>
              <a:pPr/>
              <a:t>11</a:t>
            </a:fld>
            <a:endParaRPr lang="en-US">
              <a:latin typeface="Arial" panose="020B0604020202020204" pitchFamily="34" charset="0"/>
              <a:cs typeface="Arial" panose="020B0604020202020204" pitchFamily="34" charset="0"/>
            </a:endParaRPr>
          </a:p>
        </p:txBody>
      </p:sp>
      <p:pic>
        <p:nvPicPr>
          <p:cNvPr id="9"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8459" y="5555687"/>
            <a:ext cx="2278075" cy="5715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660" y="5479487"/>
            <a:ext cx="2035452" cy="647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5331" y="5479487"/>
            <a:ext cx="799992"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6255"/>
            <a:ext cx="9144000" cy="6691745"/>
          </a:xfrm>
          <a:prstGeom prst="rect">
            <a:avLst/>
          </a:prstGeom>
        </p:spPr>
      </p:pic>
      <p:sp>
        <p:nvSpPr>
          <p:cNvPr id="2" name="Title 1"/>
          <p:cNvSpPr>
            <a:spLocks noGrp="1"/>
          </p:cNvSpPr>
          <p:nvPr>
            <p:ph type="ctrTitle"/>
          </p:nvPr>
        </p:nvSpPr>
        <p:spPr>
          <a:xfrm>
            <a:off x="685800" y="2281032"/>
            <a:ext cx="7772400" cy="1470025"/>
          </a:xfrm>
        </p:spPr>
        <p:txBody>
          <a:bodyPr>
            <a:normAutofit/>
          </a:bodyPr>
          <a:lstStyle/>
          <a:p>
            <a:r>
              <a:rPr lang="en-US" dirty="0" err="1">
                <a:latin typeface="Arial" panose="020B0604020202020204" pitchFamily="34" charset="0"/>
                <a:cs typeface="Arial" panose="020B0604020202020204" pitchFamily="34" charset="0"/>
              </a:rPr>
              <a:t>Các</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cân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nhắc</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bổ</a:t>
            </a:r>
            <a:r>
              <a:rPr lang="en-US" dirty="0">
                <a:latin typeface="Arial" panose="020B0604020202020204" pitchFamily="34" charset="0"/>
                <a:cs typeface="Arial" panose="020B0604020202020204" pitchFamily="34" charset="0"/>
              </a:rPr>
              <a:t> sung</a:t>
            </a:r>
            <a:endParaRPr lang="en-US" sz="3600" dirty="0">
              <a:latin typeface="Arial" panose="020B0604020202020204" pitchFamily="34" charset="0"/>
              <a:cs typeface="Arial" panose="020B0604020202020204" pitchFamily="34" charset="0"/>
            </a:endParaRPr>
          </a:p>
        </p:txBody>
      </p:sp>
      <p:sp>
        <p:nvSpPr>
          <p:cNvPr id="8" name="Footer Placeholder 3"/>
          <p:cNvSpPr>
            <a:spLocks noGrp="1"/>
          </p:cNvSpPr>
          <p:nvPr>
            <p:ph type="ftr" sz="quarter" idx="11"/>
          </p:nvPr>
        </p:nvSpPr>
        <p:spPr>
          <a:xfrm>
            <a:off x="3111106" y="6356350"/>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latin typeface="Arial" panose="020B0604020202020204" pitchFamily="34" charset="0"/>
                <a:cs typeface="Arial" panose="020B0604020202020204" pitchFamily="34" charset="0"/>
              </a:rPr>
              <a:pPr/>
              <a:t>12</a:t>
            </a:fld>
            <a:endParaRPr lang="en-US">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9439" y="324441"/>
            <a:ext cx="4265122" cy="1598936"/>
          </a:xfrm>
          <a:prstGeom prst="rect">
            <a:avLst/>
          </a:prstGeom>
        </p:spPr>
      </p:pic>
    </p:spTree>
    <p:extLst>
      <p:ext uri="{BB962C8B-B14F-4D97-AF65-F5344CB8AC3E}">
        <p14:creationId xmlns:p14="http://schemas.microsoft.com/office/powerpoint/2010/main" val="36211586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689100" y="2577189"/>
            <a:ext cx="8229600" cy="4525963"/>
          </a:xfrm>
        </p:spPr>
        <p:txBody>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latin typeface="Arial" panose="020B0604020202020204" pitchFamily="34" charset="0"/>
                <a:cs typeface="Arial" panose="020B0604020202020204" pitchFamily="34" charset="0"/>
              </a:rPr>
              <a:pPr/>
              <a:t>13</a:t>
            </a:fld>
            <a:endParaRPr lang="en-US">
              <a:latin typeface="Arial" panose="020B0604020202020204" pitchFamily="34" charset="0"/>
              <a:cs typeface="Arial" panose="020B0604020202020204" pitchFamily="34" charset="0"/>
            </a:endParaRPr>
          </a:p>
        </p:txBody>
      </p:sp>
      <p:sp>
        <p:nvSpPr>
          <p:cNvPr id="6" name="Title 1"/>
          <p:cNvSpPr txBox="1">
            <a:spLocks/>
          </p:cNvSpPr>
          <p:nvPr/>
        </p:nvSpPr>
        <p:spPr>
          <a:xfrm>
            <a:off x="1" y="-15818"/>
            <a:ext cx="9144000" cy="992807"/>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400" dirty="0" err="1" smtClean="0">
                <a:latin typeface="Arial" panose="020B0604020202020204" pitchFamily="34" charset="0"/>
                <a:cs typeface="Arial" panose="020B0604020202020204" pitchFamily="34" charset="0"/>
              </a:rPr>
              <a:t>Phát</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triển</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một</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tổ</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chức</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điều</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khiển</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bằng</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dữ</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liệu</a:t>
            </a:r>
            <a:endParaRPr lang="en-US" sz="3400" dirty="0">
              <a:latin typeface="Arial" panose="020B0604020202020204" pitchFamily="34" charset="0"/>
              <a:cs typeface="Arial" panose="020B0604020202020204" pitchFamily="34" charset="0"/>
            </a:endParaRPr>
          </a:p>
        </p:txBody>
      </p:sp>
      <p:pic>
        <p:nvPicPr>
          <p:cNvPr id="1026" name="Picture 2" descr="http://alison.dbsdataprojects.com/wp-content/uploads/sites/82/2016/04/garbage-in-out-ima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2536" y="1642148"/>
            <a:ext cx="5465807" cy="354477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165440" y="5186918"/>
            <a:ext cx="4663456" cy="523220"/>
          </a:xfrm>
          <a:prstGeom prst="rect">
            <a:avLst/>
          </a:prstGeom>
          <a:noFill/>
        </p:spPr>
        <p:txBody>
          <a:bodyPr wrap="none" rtlCol="0">
            <a:spAutoFit/>
          </a:bodyPr>
          <a:lstStyle/>
          <a:p>
            <a:r>
              <a:rPr lang="en-US" sz="2800" dirty="0" err="1" smtClean="0">
                <a:latin typeface="Arial" panose="020B0604020202020204" pitchFamily="34" charset="0"/>
                <a:cs typeface="Arial" panose="020B0604020202020204" pitchFamily="34" charset="0"/>
              </a:rPr>
              <a:t>Rác</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vào</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trong</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Rác</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ra</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ngoài</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263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5099" y="-15818"/>
            <a:ext cx="8821245" cy="992807"/>
          </a:xfrm>
        </p:spPr>
        <p:txBody>
          <a:bodyPr>
            <a:normAutofit fontScale="90000"/>
          </a:bodyPr>
          <a:lstStyle/>
          <a:p>
            <a:pPr algn="ctr"/>
            <a:r>
              <a:rPr lang="en-US" sz="3600" dirty="0" err="1">
                <a:latin typeface="Arial" panose="020B0604020202020204" pitchFamily="34" charset="0"/>
                <a:cs typeface="Arial" panose="020B0604020202020204" pitchFamily="34" charset="0"/>
              </a:rPr>
              <a:t>Phát</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triển</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một</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tổ</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chức</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điều</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khiển</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bằng</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dữ</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liệu</a:t>
            </a:r>
            <a:endParaRPr lang="en-US" sz="3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26" y="1577113"/>
            <a:ext cx="8686800" cy="4525963"/>
          </a:xfrm>
        </p:spPr>
        <p:txBody>
          <a:bodyPr>
            <a:normAutofit/>
          </a:bodyPr>
          <a:lstStyle/>
          <a:p>
            <a:pPr lvl="1">
              <a:buNone/>
            </a:pPr>
            <a:r>
              <a:rPr lang="en-US" sz="2400" b="1" u="sng" dirty="0" err="1" smtClean="0">
                <a:solidFill>
                  <a:srgbClr val="0000FF"/>
                </a:solidFill>
                <a:latin typeface="Arial" panose="020B0604020202020204" pitchFamily="34" charset="0"/>
                <a:cs typeface="Arial" panose="020B0604020202020204" pitchFamily="34" charset="0"/>
              </a:rPr>
              <a:t>Các</a:t>
            </a:r>
            <a:r>
              <a:rPr lang="en-US" sz="2400" b="1" u="sng" dirty="0" smtClean="0">
                <a:solidFill>
                  <a:srgbClr val="0000FF"/>
                </a:solidFill>
                <a:latin typeface="Arial" panose="020B0604020202020204" pitchFamily="34" charset="0"/>
                <a:cs typeface="Arial" panose="020B0604020202020204" pitchFamily="34" charset="0"/>
              </a:rPr>
              <a:t> </a:t>
            </a:r>
            <a:r>
              <a:rPr lang="en-US" sz="2400" b="1" u="sng" dirty="0" err="1" smtClean="0">
                <a:solidFill>
                  <a:srgbClr val="0000FF"/>
                </a:solidFill>
                <a:latin typeface="Arial" panose="020B0604020202020204" pitchFamily="34" charset="0"/>
                <a:cs typeface="Arial" panose="020B0604020202020204" pitchFamily="34" charset="0"/>
              </a:rPr>
              <a:t>tổ</a:t>
            </a:r>
            <a:r>
              <a:rPr lang="en-US" sz="2400" b="1" u="sng" dirty="0" smtClean="0">
                <a:solidFill>
                  <a:srgbClr val="0000FF"/>
                </a:solidFill>
                <a:latin typeface="Arial" panose="020B0604020202020204" pitchFamily="34" charset="0"/>
                <a:cs typeface="Arial" panose="020B0604020202020204" pitchFamily="34" charset="0"/>
              </a:rPr>
              <a:t> </a:t>
            </a:r>
            <a:r>
              <a:rPr lang="en-US" sz="2400" b="1" u="sng" dirty="0" err="1" smtClean="0">
                <a:solidFill>
                  <a:srgbClr val="0000FF"/>
                </a:solidFill>
                <a:latin typeface="Arial" panose="020B0604020202020204" pitchFamily="34" charset="0"/>
                <a:cs typeface="Arial" panose="020B0604020202020204" pitchFamily="34" charset="0"/>
              </a:rPr>
              <a:t>chức</a:t>
            </a:r>
            <a:r>
              <a:rPr lang="en-US" sz="2400" b="1" u="sng" dirty="0" smtClean="0">
                <a:solidFill>
                  <a:srgbClr val="0000FF"/>
                </a:solidFill>
                <a:latin typeface="Arial" panose="020B0604020202020204" pitchFamily="34" charset="0"/>
                <a:cs typeface="Arial" panose="020B0604020202020204" pitchFamily="34" charset="0"/>
              </a:rPr>
              <a:t> </a:t>
            </a:r>
            <a:r>
              <a:rPr lang="en-US" sz="2400" b="1" u="sng" dirty="0" err="1" smtClean="0">
                <a:solidFill>
                  <a:srgbClr val="0000FF"/>
                </a:solidFill>
                <a:latin typeface="Arial" panose="020B0604020202020204" pitchFamily="34" charset="0"/>
                <a:cs typeface="Arial" panose="020B0604020202020204" pitchFamily="34" charset="0"/>
              </a:rPr>
              <a:t>điều</a:t>
            </a:r>
            <a:r>
              <a:rPr lang="en-US" sz="2400" b="1" u="sng" dirty="0" smtClean="0">
                <a:solidFill>
                  <a:srgbClr val="0000FF"/>
                </a:solidFill>
                <a:latin typeface="Arial" panose="020B0604020202020204" pitchFamily="34" charset="0"/>
                <a:cs typeface="Arial" panose="020B0604020202020204" pitchFamily="34" charset="0"/>
              </a:rPr>
              <a:t> </a:t>
            </a:r>
            <a:r>
              <a:rPr lang="en-US" sz="2400" b="1" u="sng" dirty="0" err="1" smtClean="0">
                <a:solidFill>
                  <a:srgbClr val="0000FF"/>
                </a:solidFill>
                <a:latin typeface="Arial" panose="020B0604020202020204" pitchFamily="34" charset="0"/>
                <a:cs typeface="Arial" panose="020B0604020202020204" pitchFamily="34" charset="0"/>
              </a:rPr>
              <a:t>khiển</a:t>
            </a:r>
            <a:r>
              <a:rPr lang="en-US" sz="2400" b="1" u="sng" dirty="0" smtClean="0">
                <a:solidFill>
                  <a:srgbClr val="0000FF"/>
                </a:solidFill>
                <a:latin typeface="Arial" panose="020B0604020202020204" pitchFamily="34" charset="0"/>
                <a:cs typeface="Arial" panose="020B0604020202020204" pitchFamily="34" charset="0"/>
              </a:rPr>
              <a:t> </a:t>
            </a:r>
            <a:r>
              <a:rPr lang="en-US" sz="2400" b="1" u="sng" dirty="0" err="1" smtClean="0">
                <a:solidFill>
                  <a:srgbClr val="0000FF"/>
                </a:solidFill>
                <a:latin typeface="Arial" panose="020B0604020202020204" pitchFamily="34" charset="0"/>
                <a:cs typeface="Arial" panose="020B0604020202020204" pitchFamily="34" charset="0"/>
              </a:rPr>
              <a:t>bằng</a:t>
            </a:r>
            <a:r>
              <a:rPr lang="en-US" sz="2400" b="1" u="sng" dirty="0" smtClean="0">
                <a:solidFill>
                  <a:srgbClr val="0000FF"/>
                </a:solidFill>
                <a:latin typeface="Arial" panose="020B0604020202020204" pitchFamily="34" charset="0"/>
                <a:cs typeface="Arial" panose="020B0604020202020204" pitchFamily="34" charset="0"/>
              </a:rPr>
              <a:t> </a:t>
            </a:r>
            <a:r>
              <a:rPr lang="en-US" sz="2400" b="1" u="sng" dirty="0" err="1" smtClean="0">
                <a:solidFill>
                  <a:srgbClr val="0000FF"/>
                </a:solidFill>
                <a:latin typeface="Arial" panose="020B0604020202020204" pitchFamily="34" charset="0"/>
                <a:cs typeface="Arial" panose="020B0604020202020204" pitchFamily="34" charset="0"/>
              </a:rPr>
              <a:t>dữ</a:t>
            </a:r>
            <a:r>
              <a:rPr lang="en-US" sz="2400" b="1" u="sng" dirty="0" smtClean="0">
                <a:solidFill>
                  <a:srgbClr val="0000FF"/>
                </a:solidFill>
                <a:latin typeface="Arial" panose="020B0604020202020204" pitchFamily="34" charset="0"/>
                <a:cs typeface="Arial" panose="020B0604020202020204" pitchFamily="34" charset="0"/>
              </a:rPr>
              <a:t> </a:t>
            </a:r>
            <a:r>
              <a:rPr lang="en-US" sz="2400" b="1" u="sng" dirty="0" err="1" smtClean="0">
                <a:solidFill>
                  <a:srgbClr val="0000FF"/>
                </a:solidFill>
                <a:latin typeface="Arial" panose="020B0604020202020204" pitchFamily="34" charset="0"/>
                <a:cs typeface="Arial" panose="020B0604020202020204" pitchFamily="34" charset="0"/>
              </a:rPr>
              <a:t>liệu</a:t>
            </a:r>
            <a:r>
              <a:rPr lang="en-US" sz="2400" b="1" u="sng" dirty="0" smtClean="0">
                <a:solidFill>
                  <a:srgbClr val="0000FF"/>
                </a:solidFill>
                <a:latin typeface="Arial" panose="020B0604020202020204" pitchFamily="34" charset="0"/>
                <a:cs typeface="Arial" panose="020B0604020202020204" pitchFamily="34" charset="0"/>
              </a:rPr>
              <a:t>:</a:t>
            </a:r>
          </a:p>
          <a:p>
            <a:pPr lvl="1"/>
            <a:r>
              <a:rPr lang="en-US" sz="2400" dirty="0" err="1" smtClean="0">
                <a:latin typeface="Arial" panose="020B0604020202020204" pitchFamily="34" charset="0"/>
                <a:cs typeface="Arial" panose="020B0604020202020204" pitchFamily="34" charset="0"/>
              </a:rPr>
              <a:t>Đo</a:t>
            </a:r>
            <a:r>
              <a:rPr lang="en-US" sz="2400" dirty="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lường</a:t>
            </a:r>
            <a:r>
              <a:rPr lang="en-US" sz="2400" dirty="0" smtClean="0">
                <a:latin typeface="Arial" panose="020B0604020202020204" pitchFamily="34" charset="0"/>
                <a:cs typeface="Arial" panose="020B0604020202020204" pitchFamily="34" charset="0"/>
              </a:rPr>
              <a:t> </a:t>
            </a:r>
          </a:p>
          <a:p>
            <a:pPr lvl="1"/>
            <a:r>
              <a:rPr lang="en-US" sz="2400" dirty="0" err="1" smtClean="0">
                <a:latin typeface="Arial" panose="020B0604020202020204" pitchFamily="34" charset="0"/>
                <a:cs typeface="Arial" panose="020B0604020202020204" pitchFamily="34" charset="0"/>
              </a:rPr>
              <a:t>Hiểu</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và</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diễn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giải</a:t>
            </a:r>
            <a:r>
              <a:rPr lang="en-US" sz="2400" dirty="0" smtClean="0">
                <a:latin typeface="Arial" panose="020B0604020202020204" pitchFamily="34" charset="0"/>
                <a:cs typeface="Arial" panose="020B0604020202020204" pitchFamily="34" charset="0"/>
              </a:rPr>
              <a:t> </a:t>
            </a:r>
          </a:p>
          <a:p>
            <a:pPr lvl="1"/>
            <a:r>
              <a:rPr lang="en-US" sz="2400" dirty="0" err="1" smtClean="0">
                <a:latin typeface="Arial" panose="020B0604020202020204" pitchFamily="34" charset="0"/>
                <a:cs typeface="Arial" panose="020B0604020202020204" pitchFamily="34" charset="0"/>
              </a:rPr>
              <a:t>Giao</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tiếp</a:t>
            </a:r>
            <a:endParaRPr lang="en-US" sz="2400" dirty="0" smtClean="0">
              <a:latin typeface="Arial" panose="020B0604020202020204" pitchFamily="34" charset="0"/>
              <a:cs typeface="Arial" panose="020B0604020202020204" pitchFamily="34" charset="0"/>
            </a:endParaRPr>
          </a:p>
          <a:p>
            <a:pPr lvl="1"/>
            <a:r>
              <a:rPr lang="en-US" sz="2400" dirty="0" err="1" smtClean="0">
                <a:latin typeface="Arial" panose="020B0604020202020204" pitchFamily="34" charset="0"/>
                <a:cs typeface="Arial" panose="020B0604020202020204" pitchFamily="34" charset="0"/>
              </a:rPr>
              <a:t>Cải</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thiện</a:t>
            </a:r>
            <a:endParaRPr lang="en-US" sz="2400" dirty="0" smtClean="0">
              <a:latin typeface="Arial" panose="020B0604020202020204" pitchFamily="34" charset="0"/>
              <a:cs typeface="Arial" panose="020B0604020202020204" pitchFamily="34" charset="0"/>
            </a:endParaRPr>
          </a:p>
          <a:p>
            <a:pPr lvl="1">
              <a:buNone/>
            </a:pPr>
            <a:r>
              <a:rPr lang="en-US" sz="2400" b="1" u="sng" dirty="0" err="1" smtClean="0">
                <a:solidFill>
                  <a:srgbClr val="0000FF"/>
                </a:solidFill>
                <a:latin typeface="Arial" panose="020B0604020202020204" pitchFamily="34" charset="0"/>
                <a:cs typeface="Arial" panose="020B0604020202020204" pitchFamily="34" charset="0"/>
              </a:rPr>
              <a:t>Họ</a:t>
            </a:r>
            <a:r>
              <a:rPr lang="en-US" sz="2400" b="1" u="sng" dirty="0" smtClean="0">
                <a:solidFill>
                  <a:srgbClr val="0000FF"/>
                </a:solidFill>
                <a:latin typeface="Arial" panose="020B0604020202020204" pitchFamily="34" charset="0"/>
                <a:cs typeface="Arial" panose="020B0604020202020204" pitchFamily="34" charset="0"/>
              </a:rPr>
              <a:t> </a:t>
            </a:r>
            <a:r>
              <a:rPr lang="en-US" sz="2400" b="1" u="sng" dirty="0" err="1" smtClean="0">
                <a:solidFill>
                  <a:srgbClr val="0000FF"/>
                </a:solidFill>
                <a:latin typeface="Arial" panose="020B0604020202020204" pitchFamily="34" charset="0"/>
                <a:cs typeface="Arial" panose="020B0604020202020204" pitchFamily="34" charset="0"/>
              </a:rPr>
              <a:t>làm</a:t>
            </a:r>
            <a:r>
              <a:rPr lang="en-US" sz="2400" b="1" u="sng" dirty="0" smtClean="0">
                <a:solidFill>
                  <a:srgbClr val="0000FF"/>
                </a:solidFill>
                <a:latin typeface="Arial" panose="020B0604020202020204" pitchFamily="34" charset="0"/>
                <a:cs typeface="Arial" panose="020B0604020202020204" pitchFamily="34" charset="0"/>
              </a:rPr>
              <a:t> </a:t>
            </a:r>
            <a:r>
              <a:rPr lang="en-US" sz="2400" b="1" u="sng" dirty="0" err="1" smtClean="0">
                <a:solidFill>
                  <a:srgbClr val="0000FF"/>
                </a:solidFill>
                <a:latin typeface="Arial" panose="020B0604020202020204" pitchFamily="34" charset="0"/>
                <a:cs typeface="Arial" panose="020B0604020202020204" pitchFamily="34" charset="0"/>
              </a:rPr>
              <a:t>việc</a:t>
            </a:r>
            <a:r>
              <a:rPr lang="en-US" sz="2400" b="1" u="sng" dirty="0" smtClean="0">
                <a:solidFill>
                  <a:srgbClr val="0000FF"/>
                </a:solidFill>
                <a:latin typeface="Arial" panose="020B0604020202020204" pitchFamily="34" charset="0"/>
                <a:cs typeface="Arial" panose="020B0604020202020204" pitchFamily="34" charset="0"/>
              </a:rPr>
              <a:t> </a:t>
            </a:r>
            <a:r>
              <a:rPr lang="en-US" sz="2400" b="1" u="sng" dirty="0" err="1" smtClean="0">
                <a:solidFill>
                  <a:srgbClr val="0000FF"/>
                </a:solidFill>
                <a:latin typeface="Arial" panose="020B0604020202020204" pitchFamily="34" charset="0"/>
                <a:cs typeface="Arial" panose="020B0604020202020204" pitchFamily="34" charset="0"/>
              </a:rPr>
              <a:t>này</a:t>
            </a:r>
            <a:r>
              <a:rPr lang="en-US" sz="2400" b="1" u="sng" dirty="0" smtClean="0">
                <a:solidFill>
                  <a:srgbClr val="0000FF"/>
                </a:solidFill>
                <a:latin typeface="Arial" panose="020B0604020202020204" pitchFamily="34" charset="0"/>
                <a:cs typeface="Arial" panose="020B0604020202020204" pitchFamily="34" charset="0"/>
              </a:rPr>
              <a:t> </a:t>
            </a:r>
            <a:r>
              <a:rPr lang="en-US" sz="2400" b="1" u="sng" dirty="0" err="1" smtClean="0">
                <a:solidFill>
                  <a:srgbClr val="0000FF"/>
                </a:solidFill>
                <a:latin typeface="Arial" panose="020B0604020202020204" pitchFamily="34" charset="0"/>
                <a:cs typeface="Arial" panose="020B0604020202020204" pitchFamily="34" charset="0"/>
              </a:rPr>
              <a:t>như</a:t>
            </a:r>
            <a:r>
              <a:rPr lang="en-US" sz="2400" b="1" u="sng" dirty="0" smtClean="0">
                <a:solidFill>
                  <a:srgbClr val="0000FF"/>
                </a:solidFill>
                <a:latin typeface="Arial" panose="020B0604020202020204" pitchFamily="34" charset="0"/>
                <a:cs typeface="Arial" panose="020B0604020202020204" pitchFamily="34" charset="0"/>
              </a:rPr>
              <a:t> </a:t>
            </a:r>
            <a:r>
              <a:rPr lang="en-US" sz="2400" b="1" u="sng" dirty="0" err="1" smtClean="0">
                <a:solidFill>
                  <a:srgbClr val="0000FF"/>
                </a:solidFill>
                <a:latin typeface="Arial" panose="020B0604020202020204" pitchFamily="34" charset="0"/>
                <a:cs typeface="Arial" panose="020B0604020202020204" pitchFamily="34" charset="0"/>
              </a:rPr>
              <a:t>thế</a:t>
            </a:r>
            <a:r>
              <a:rPr lang="en-US" sz="2400" b="1" u="sng" dirty="0" smtClean="0">
                <a:solidFill>
                  <a:srgbClr val="0000FF"/>
                </a:solidFill>
                <a:latin typeface="Arial" panose="020B0604020202020204" pitchFamily="34" charset="0"/>
                <a:cs typeface="Arial" panose="020B0604020202020204" pitchFamily="34" charset="0"/>
              </a:rPr>
              <a:t> </a:t>
            </a:r>
            <a:r>
              <a:rPr lang="en-US" sz="2400" b="1" u="sng" dirty="0" err="1" smtClean="0">
                <a:solidFill>
                  <a:srgbClr val="0000FF"/>
                </a:solidFill>
                <a:latin typeface="Arial" panose="020B0604020202020204" pitchFamily="34" charset="0"/>
                <a:cs typeface="Arial" panose="020B0604020202020204" pitchFamily="34" charset="0"/>
              </a:rPr>
              <a:t>nào</a:t>
            </a:r>
            <a:r>
              <a:rPr lang="en-US" sz="2400" b="1" u="sng" dirty="0" smtClean="0">
                <a:solidFill>
                  <a:srgbClr val="0000FF"/>
                </a:solidFill>
                <a:latin typeface="Arial" panose="020B0604020202020204" pitchFamily="34" charset="0"/>
                <a:cs typeface="Arial" panose="020B0604020202020204" pitchFamily="34" charset="0"/>
              </a:rPr>
              <a:t>?</a:t>
            </a:r>
          </a:p>
          <a:p>
            <a:pPr lvl="1"/>
            <a:r>
              <a:rPr lang="en-US" sz="2400" dirty="0" err="1" smtClean="0">
                <a:latin typeface="Arial" panose="020B0604020202020204" pitchFamily="34" charset="0"/>
                <a:cs typeface="Arial" panose="020B0604020202020204" pitchFamily="34" charset="0"/>
              </a:rPr>
              <a:t>Các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báo</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cáo</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phân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tích</a:t>
            </a:r>
            <a:r>
              <a:rPr lang="en-US" sz="2400" dirty="0" err="1" smtClean="0">
                <a:latin typeface="Arial" panose="020B0604020202020204" pitchFamily="34" charset="0"/>
                <a:cs typeface="Arial" panose="020B0604020202020204" pitchFamily="34" charset="0"/>
              </a:rPr>
              <a:t>,</a:t>
            </a:r>
            <a:r>
              <a:rPr lang="en-US" sz="2400" dirty="0" err="1" smtClean="0">
                <a:latin typeface="Arial" panose="020B0604020202020204" pitchFamily="34" charset="0"/>
                <a:cs typeface="Arial" panose="020B0604020202020204" pitchFamily="34" charset="0"/>
              </a:rPr>
              <a:t>tin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học</a:t>
            </a:r>
            <a:endParaRPr lang="en-US" sz="2400" dirty="0" smtClean="0">
              <a:latin typeface="Arial" panose="020B0604020202020204" pitchFamily="34" charset="0"/>
              <a:cs typeface="Arial" panose="020B0604020202020204" pitchFamily="34" charset="0"/>
            </a:endParaRPr>
          </a:p>
          <a:p>
            <a:pPr lvl="1"/>
            <a:r>
              <a:rPr lang="en-US" sz="2400" dirty="0" err="1" smtClean="0">
                <a:latin typeface="Arial" panose="020B0604020202020204" pitchFamily="34" charset="0"/>
                <a:cs typeface="Arial" panose="020B0604020202020204" pitchFamily="34" charset="0"/>
              </a:rPr>
              <a:t>Bảng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điều</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khiển</a:t>
            </a:r>
            <a:r>
              <a:rPr lang="en-US" sz="2400" dirty="0" smtClean="0">
                <a:latin typeface="Arial" panose="020B0604020202020204" pitchFamily="34" charset="0"/>
                <a:cs typeface="Arial" panose="020B0604020202020204" pitchFamily="34" charset="0"/>
              </a:rPr>
              <a:t> minh </a:t>
            </a:r>
            <a:r>
              <a:rPr lang="en-US" sz="2400" dirty="0" err="1" smtClean="0">
                <a:latin typeface="Arial" panose="020B0604020202020204" pitchFamily="34" charset="0"/>
                <a:cs typeface="Arial" panose="020B0604020202020204" pitchFamily="34" charset="0"/>
              </a:rPr>
              <a:t>bạch</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trong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toàn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tổ</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chức</a:t>
            </a:r>
            <a:endParaRPr lang="en-US" sz="2400" dirty="0" smtClean="0">
              <a:latin typeface="Arial" panose="020B0604020202020204" pitchFamily="34" charset="0"/>
              <a:cs typeface="Arial" panose="020B0604020202020204" pitchFamily="34" charset="0"/>
            </a:endParaRPr>
          </a:p>
          <a:p>
            <a:pPr lvl="1"/>
            <a:r>
              <a:rPr lang="en-US" sz="2400" dirty="0" err="1" smtClean="0">
                <a:latin typeface="Arial" panose="020B0604020202020204" pitchFamily="34" charset="0"/>
                <a:cs typeface="Arial" panose="020B0604020202020204" pitchFamily="34" charset="0"/>
              </a:rPr>
              <a:t>Các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vai</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trò</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và</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văn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hóa</a:t>
            </a:r>
            <a:r>
              <a:rPr lang="en-US" sz="2400" dirty="0" smtClean="0">
                <a:latin typeface="Arial" panose="020B0604020202020204" pitchFamily="34" charset="0"/>
                <a:cs typeface="Arial" panose="020B0604020202020204" pitchFamily="34" charset="0"/>
              </a:rPr>
              <a:t> cam </a:t>
            </a:r>
            <a:r>
              <a:rPr lang="en-US" sz="2400" dirty="0" err="1" smtClean="0">
                <a:latin typeface="Arial" panose="020B0604020202020204" pitchFamily="34" charset="0"/>
                <a:cs typeface="Arial" panose="020B0604020202020204" pitchFamily="34" charset="0"/>
              </a:rPr>
              <a:t>kết</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cải</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tiến</a:t>
            </a:r>
            <a:endParaRPr lang="en-US" sz="2400" dirty="0" smtClean="0">
              <a:latin typeface="Arial" panose="020B0604020202020204" pitchFamily="34" charset="0"/>
              <a:cs typeface="Arial" panose="020B0604020202020204" pitchFamily="34" charset="0"/>
            </a:endParaRPr>
          </a:p>
          <a:p>
            <a:pPr lvl="1">
              <a:buNone/>
            </a:pPr>
            <a:endParaRPr lang="en-US" sz="2400" dirty="0" smtClean="0">
              <a:latin typeface="Arial" panose="020B0604020202020204" pitchFamily="34" charset="0"/>
              <a:cs typeface="Arial" panose="020B0604020202020204" pitchFamily="34" charset="0"/>
            </a:endParaRPr>
          </a:p>
          <a:p>
            <a:pPr lvl="1">
              <a:buNone/>
            </a:pPr>
            <a:endParaRPr lang="en-US" sz="2000" dirty="0" smtClean="0">
              <a:latin typeface="Arial" panose="020B0604020202020204" pitchFamily="34" charset="0"/>
              <a:cs typeface="Arial" panose="020B0604020202020204" pitchFamily="34" charset="0"/>
            </a:endParaRPr>
          </a:p>
          <a:p>
            <a:pPr lvl="2"/>
            <a:endParaRPr lang="en-US" sz="2000" dirty="0" smtClean="0">
              <a:latin typeface="Arial" panose="020B0604020202020204" pitchFamily="34" charset="0"/>
              <a:cs typeface="Arial" panose="020B0604020202020204" pitchFamily="34" charset="0"/>
            </a:endParaRPr>
          </a:p>
          <a:p>
            <a:pPr lvl="1">
              <a:buNone/>
            </a:pPr>
            <a:endParaRPr lang="en-US" sz="1953" dirty="0" smtClean="0">
              <a:latin typeface="Arial" panose="020B0604020202020204" pitchFamily="34" charset="0"/>
              <a:cs typeface="Arial" panose="020B0604020202020204" pitchFamily="34" charset="0"/>
            </a:endParaRPr>
          </a:p>
          <a:p>
            <a:pPr lvl="1"/>
            <a:endParaRPr lang="en-US" sz="1953" dirty="0" smtClean="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11106" y="6356350"/>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latin typeface="Arial" panose="020B0604020202020204" pitchFamily="34" charset="0"/>
                <a:cs typeface="Arial" panose="020B0604020202020204" pitchFamily="34" charset="0"/>
              </a:rPr>
              <a:pPr/>
              <a:t>14</a:t>
            </a:fld>
            <a:endParaRPr lang="en-US">
              <a:latin typeface="Arial" panose="020B0604020202020204" pitchFamily="34" charset="0"/>
              <a:cs typeface="Arial" panose="020B0604020202020204" pitchFamily="34" charset="0"/>
            </a:endParaRPr>
          </a:p>
        </p:txBody>
      </p:sp>
      <p:pic>
        <p:nvPicPr>
          <p:cNvPr id="2050" name="Picture 2" descr="http://www.datapine.com/blog/wp-content/uploads/2014/12/Business-Intelligence-Buzzwords-pan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3940" y="1969796"/>
            <a:ext cx="3260725" cy="19289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8460" y="5701445"/>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660" y="5625245"/>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65331" y="5625245"/>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818"/>
            <a:ext cx="8060264" cy="992807"/>
          </a:xfrm>
        </p:spPr>
        <p:txBody>
          <a:bodyPr>
            <a:normAutofit/>
          </a:bodyPr>
          <a:lstStyle/>
          <a:p>
            <a:r>
              <a:rPr lang="en-US" dirty="0" err="1" smtClean="0">
                <a:latin typeface="Arial" panose="020B0604020202020204" pitchFamily="34" charset="0"/>
                <a:cs typeface="Arial" panose="020B0604020202020204" pitchFamily="34" charset="0"/>
              </a:rPr>
              <a:t>Báo</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cáo</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phân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tích</a:t>
            </a:r>
            <a:endParaRPr lang="en-US"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11106" y="6356350"/>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latin typeface="Arial" panose="020B0604020202020204" pitchFamily="34" charset="0"/>
                <a:cs typeface="Arial" panose="020B0604020202020204" pitchFamily="34" charset="0"/>
              </a:rPr>
              <a:pPr/>
              <a:t>15</a:t>
            </a:fld>
            <a:endParaRPr lang="en-US">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133" y="6356350"/>
            <a:ext cx="684133" cy="256472"/>
          </a:xfrm>
          <a:prstGeom prst="rect">
            <a:avLst/>
          </a:prstGeom>
        </p:spPr>
      </p:pic>
      <p:sp>
        <p:nvSpPr>
          <p:cNvPr id="10" name="Rectangle 9"/>
          <p:cNvSpPr/>
          <p:nvPr/>
        </p:nvSpPr>
        <p:spPr>
          <a:xfrm>
            <a:off x="4479667" y="3244334"/>
            <a:ext cx="248786" cy="369332"/>
          </a:xfrm>
          <a:prstGeom prst="rect">
            <a:avLst/>
          </a:prstGeom>
        </p:spPr>
        <p:txBody>
          <a:bodyPr wrap="none">
            <a:spAutoFit/>
          </a:bodyPr>
          <a:lstStyle/>
          <a:p>
            <a:r>
              <a:rPr lang="en-US" dirty="0" err="1"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4"/>
          <a:stretch>
            <a:fillRect/>
          </a:stretch>
        </p:blipFill>
        <p:spPr>
          <a:xfrm>
            <a:off x="5664200" y="3892550"/>
            <a:ext cx="3289300" cy="2463800"/>
          </a:xfrm>
          <a:prstGeom prst="rect">
            <a:avLst/>
          </a:prstGeom>
        </p:spPr>
      </p:pic>
      <p:pic>
        <p:nvPicPr>
          <p:cNvPr id="13" name="Picture 12"/>
          <p:cNvPicPr>
            <a:picLocks noChangeAspect="1"/>
          </p:cNvPicPr>
          <p:nvPr/>
        </p:nvPicPr>
        <p:blipFill>
          <a:blip r:embed="rId5"/>
          <a:stretch>
            <a:fillRect/>
          </a:stretch>
        </p:blipFill>
        <p:spPr>
          <a:xfrm>
            <a:off x="457200" y="1022866"/>
            <a:ext cx="3136900" cy="2590800"/>
          </a:xfrm>
          <a:prstGeom prst="rect">
            <a:avLst/>
          </a:prstGeom>
        </p:spPr>
      </p:pic>
      <p:pic>
        <p:nvPicPr>
          <p:cNvPr id="14" name="Picture 13"/>
          <p:cNvPicPr>
            <a:picLocks noChangeAspect="1"/>
          </p:cNvPicPr>
          <p:nvPr/>
        </p:nvPicPr>
        <p:blipFill>
          <a:blip r:embed="rId6"/>
          <a:stretch>
            <a:fillRect/>
          </a:stretch>
        </p:blipFill>
        <p:spPr>
          <a:xfrm>
            <a:off x="5499100" y="976989"/>
            <a:ext cx="3454400" cy="2349500"/>
          </a:xfrm>
          <a:prstGeom prst="rect">
            <a:avLst/>
          </a:prstGeom>
        </p:spPr>
      </p:pic>
      <p:pic>
        <p:nvPicPr>
          <p:cNvPr id="15" name="Picture 14"/>
          <p:cNvPicPr>
            <a:picLocks noChangeAspect="1"/>
          </p:cNvPicPr>
          <p:nvPr/>
        </p:nvPicPr>
        <p:blipFill>
          <a:blip r:embed="rId7"/>
          <a:stretch>
            <a:fillRect/>
          </a:stretch>
        </p:blipFill>
        <p:spPr>
          <a:xfrm>
            <a:off x="2987933" y="2113639"/>
            <a:ext cx="3352800" cy="2425700"/>
          </a:xfrm>
          <a:prstGeom prst="rect">
            <a:avLst/>
          </a:prstGeom>
        </p:spPr>
      </p:pic>
      <p:pic>
        <p:nvPicPr>
          <p:cNvPr id="17" name="Picture 16"/>
          <p:cNvPicPr>
            <a:picLocks noChangeAspect="1"/>
          </p:cNvPicPr>
          <p:nvPr/>
        </p:nvPicPr>
        <p:blipFill>
          <a:blip r:embed="rId8"/>
          <a:stretch>
            <a:fillRect/>
          </a:stretch>
        </p:blipFill>
        <p:spPr>
          <a:xfrm>
            <a:off x="457200" y="4286250"/>
            <a:ext cx="3937000" cy="2070100"/>
          </a:xfrm>
          <a:prstGeom prst="rect">
            <a:avLst/>
          </a:prstGeom>
        </p:spPr>
      </p:pic>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4106" y="-109401"/>
            <a:ext cx="8229600" cy="1143000"/>
          </a:xfrm>
        </p:spPr>
        <p:txBody>
          <a:bodyPr/>
          <a:lstStyle/>
          <a:p>
            <a:r>
              <a:rPr lang="en-US" dirty="0" err="1" smtClean="0">
                <a:latin typeface="Arial" panose="020B0604020202020204" pitchFamily="34" charset="0"/>
                <a:cs typeface="Arial" panose="020B0604020202020204" pitchFamily="34" charset="0"/>
              </a:rPr>
              <a:t>Các</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khuyến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nghị</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28600" y="1680195"/>
            <a:ext cx="8686800" cy="4525963"/>
          </a:xfrm>
        </p:spPr>
        <p:txBody>
          <a:bodyPr>
            <a:normAutofit/>
          </a:bodyPr>
          <a:lstStyle/>
          <a:p>
            <a:pPr lvl="1">
              <a:buFont typeface="Arial"/>
              <a:buChar char="•"/>
            </a:pPr>
            <a:r>
              <a:rPr lang="en-US" sz="2400" dirty="0" err="1">
                <a:latin typeface="Arial" panose="020B0604020202020204" pitchFamily="34" charset="0"/>
                <a:cs typeface="Arial" panose="020B0604020202020204" pitchFamily="34" charset="0"/>
              </a:rPr>
              <a:t>Lên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kế</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hoạch</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và</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phát</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triển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cơ</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sở</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hạ</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tầng</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để</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hỗ</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trợ</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cho</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tổ</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chức</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điều</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khiển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bằng</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dữ</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liệu</a:t>
            </a:r>
            <a:endParaRPr lang="en-US" sz="2400" dirty="0">
              <a:latin typeface="Arial" panose="020B0604020202020204" pitchFamily="34" charset="0"/>
              <a:cs typeface="Arial" panose="020B0604020202020204" pitchFamily="34" charset="0"/>
            </a:endParaRPr>
          </a:p>
          <a:p>
            <a:pPr lvl="3"/>
            <a:r>
              <a:rPr lang="vi-VN" sz="2000" dirty="0">
                <a:latin typeface="Arial" panose="020B0604020202020204" pitchFamily="34" charset="0"/>
                <a:cs typeface="Arial" panose="020B0604020202020204" pitchFamily="34" charset="0"/>
              </a:rPr>
              <a:t>Cam kết các nguồn lực ban đầu cho quy trình, </a:t>
            </a:r>
            <a:r>
              <a:rPr lang="en-US" sz="2000" dirty="0" err="1" smtClean="0">
                <a:latin typeface="Arial" panose="020B0604020202020204" pitchFamily="34" charset="0"/>
                <a:cs typeface="Arial" panose="020B0604020202020204" pitchFamily="34" charset="0"/>
              </a:rPr>
              <a:t>báo</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cáo</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phân</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tích</a:t>
            </a:r>
            <a:r>
              <a:rPr lang="vi-VN" sz="2000" dirty="0" smtClean="0">
                <a:latin typeface="Arial" panose="020B0604020202020204" pitchFamily="34" charset="0"/>
                <a:cs typeface="Arial" panose="020B0604020202020204" pitchFamily="34" charset="0"/>
              </a:rPr>
              <a:t>, </a:t>
            </a:r>
            <a:r>
              <a:rPr lang="vi-VN" sz="2000" dirty="0">
                <a:latin typeface="Arial" panose="020B0604020202020204" pitchFamily="34" charset="0"/>
                <a:cs typeface="Arial" panose="020B0604020202020204" pitchFamily="34" charset="0"/>
              </a:rPr>
              <a:t>tin </a:t>
            </a:r>
            <a:r>
              <a:rPr lang="vi-VN" sz="2000" dirty="0" smtClean="0">
                <a:latin typeface="Arial" panose="020B0604020202020204" pitchFamily="34" charset="0"/>
                <a:cs typeface="Arial" panose="020B0604020202020204" pitchFamily="34" charset="0"/>
              </a:rPr>
              <a:t>học</a:t>
            </a:r>
            <a:endParaRPr lang="en-US" sz="2000" dirty="0">
              <a:latin typeface="Arial" panose="020B0604020202020204" pitchFamily="34" charset="0"/>
              <a:cs typeface="Arial" panose="020B0604020202020204" pitchFamily="34" charset="0"/>
            </a:endParaRPr>
          </a:p>
          <a:p>
            <a:pPr lvl="3"/>
            <a:r>
              <a:rPr lang="vi-VN" sz="2000" dirty="0">
                <a:latin typeface="Arial" panose="020B0604020202020204" pitchFamily="34" charset="0"/>
                <a:cs typeface="Arial" panose="020B0604020202020204" pitchFamily="34" charset="0"/>
              </a:rPr>
              <a:t>Phát triển các chức năng thông qua thời gian</a:t>
            </a:r>
            <a:endParaRPr lang="en-US" sz="2000" dirty="0" smtClean="0">
              <a:latin typeface="Arial" panose="020B0604020202020204" pitchFamily="34" charset="0"/>
              <a:cs typeface="Arial" panose="020B0604020202020204" pitchFamily="34" charset="0"/>
            </a:endParaRPr>
          </a:p>
          <a:p>
            <a:pPr lvl="2">
              <a:buNone/>
            </a:pPr>
            <a:endParaRPr lang="en-US" sz="2000" dirty="0" smtClean="0">
              <a:latin typeface="Arial" panose="020B0604020202020204" pitchFamily="34" charset="0"/>
              <a:cs typeface="Arial" panose="020B0604020202020204" pitchFamily="34" charset="0"/>
            </a:endParaRPr>
          </a:p>
          <a:p>
            <a:pPr lvl="1">
              <a:buFont typeface="Arial"/>
              <a:buChar char="•"/>
            </a:pPr>
            <a:r>
              <a:rPr lang="vi-VN" sz="2400" dirty="0">
                <a:latin typeface="Arial" panose="020B0604020202020204" pitchFamily="34" charset="0"/>
                <a:cs typeface="Arial" panose="020B0604020202020204" pitchFamily="34" charset="0"/>
              </a:rPr>
              <a:t>Xây dựng các bảng điều khiển cụ thể tập trung vào </a:t>
            </a:r>
            <a:r>
              <a:rPr lang="vi-VN" sz="2400" dirty="0" smtClean="0">
                <a:latin typeface="Arial" panose="020B0604020202020204" pitchFamily="34" charset="0"/>
                <a:cs typeface="Arial" panose="020B0604020202020204" pitchFamily="34" charset="0"/>
              </a:rPr>
              <a:t>các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quy</a:t>
            </a:r>
            <a:r>
              <a:rPr lang="vi-VN" sz="2400" dirty="0" smtClean="0">
                <a:latin typeface="Arial" panose="020B0604020202020204" pitchFamily="34" charset="0"/>
                <a:cs typeface="Arial" panose="020B0604020202020204" pitchFamily="34" charset="0"/>
              </a:rPr>
              <a:t> </a:t>
            </a:r>
            <a:r>
              <a:rPr lang="vi-VN" sz="2400" dirty="0">
                <a:latin typeface="Arial" panose="020B0604020202020204" pitchFamily="34" charset="0"/>
                <a:cs typeface="Arial" panose="020B0604020202020204" pitchFamily="34" charset="0"/>
              </a:rPr>
              <a:t>trình điều khiển kết quả chính (kết quả, hiệu quả, vv</a:t>
            </a:r>
            <a:r>
              <a:rPr lang="vi-VN" sz="2400" dirty="0" smtClean="0">
                <a:latin typeface="Arial" panose="020B0604020202020204" pitchFamily="34" charset="0"/>
                <a:cs typeface="Arial" panose="020B0604020202020204" pitchFamily="34" charset="0"/>
              </a:rPr>
              <a:t>)</a:t>
            </a:r>
            <a:endParaRPr lang="en-US" sz="2400" dirty="0" smtClean="0">
              <a:latin typeface="Arial" panose="020B0604020202020204" pitchFamily="34" charset="0"/>
              <a:cs typeface="Arial" panose="020B0604020202020204" pitchFamily="34" charset="0"/>
            </a:endParaRPr>
          </a:p>
          <a:p>
            <a:pPr lvl="1">
              <a:buNone/>
            </a:pPr>
            <a:endParaRPr lang="en-US" sz="2400" dirty="0" smtClean="0">
              <a:latin typeface="Arial" panose="020B0604020202020204" pitchFamily="34" charset="0"/>
              <a:cs typeface="Arial" panose="020B0604020202020204" pitchFamily="34" charset="0"/>
            </a:endParaRPr>
          </a:p>
          <a:p>
            <a:pPr lvl="1">
              <a:buFont typeface="Arial"/>
              <a:buChar char="•"/>
            </a:pPr>
            <a:r>
              <a:rPr lang="vi-VN" sz="2400" dirty="0">
                <a:latin typeface="Arial" panose="020B0604020202020204" pitchFamily="34" charset="0"/>
                <a:cs typeface="Arial" panose="020B0604020202020204" pitchFamily="34" charset="0"/>
              </a:rPr>
              <a:t>Đánh giá </a:t>
            </a:r>
            <a:r>
              <a:rPr lang="en-US" sz="2400" dirty="0" err="1" smtClean="0">
                <a:latin typeface="Arial" panose="020B0604020202020204" pitchFamily="34" charset="0"/>
                <a:cs typeface="Arial" panose="020B0604020202020204" pitchFamily="34" charset="0"/>
              </a:rPr>
              <a:t>về</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việc</a:t>
            </a:r>
            <a:r>
              <a:rPr lang="en-US" sz="2400" dirty="0" smtClean="0">
                <a:latin typeface="Arial" panose="020B0604020202020204" pitchFamily="34" charset="0"/>
                <a:cs typeface="Arial" panose="020B0604020202020204" pitchFamily="34" charset="0"/>
              </a:rPr>
              <a:t> </a:t>
            </a:r>
            <a:r>
              <a:rPr lang="vi-VN" sz="2400" dirty="0" smtClean="0">
                <a:latin typeface="Arial" panose="020B0604020202020204" pitchFamily="34" charset="0"/>
                <a:cs typeface="Arial" panose="020B0604020202020204" pitchFamily="34" charset="0"/>
              </a:rPr>
              <a:t>hợp </a:t>
            </a:r>
            <a:r>
              <a:rPr lang="vi-VN" sz="2400" dirty="0">
                <a:latin typeface="Arial" panose="020B0604020202020204" pitchFamily="34" charset="0"/>
                <a:cs typeface="Arial" panose="020B0604020202020204" pitchFamily="34" charset="0"/>
              </a:rPr>
              <a:t>tác </a:t>
            </a:r>
            <a:r>
              <a:rPr lang="en-US" sz="2400" dirty="0" err="1" smtClean="0">
                <a:latin typeface="Arial" panose="020B0604020202020204" pitchFamily="34" charset="0"/>
                <a:cs typeface="Arial" panose="020B0604020202020204" pitchFamily="34" charset="0"/>
              </a:rPr>
              <a:t>trong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báo</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cáo</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phân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tích</a:t>
            </a:r>
            <a:r>
              <a:rPr lang="vi-VN" sz="2400" dirty="0" smtClean="0">
                <a:latin typeface="Arial" panose="020B0604020202020204" pitchFamily="34" charset="0"/>
                <a:cs typeface="Arial" panose="020B0604020202020204" pitchFamily="34" charset="0"/>
              </a:rPr>
              <a:t>, </a:t>
            </a:r>
            <a:r>
              <a:rPr lang="vi-VN" sz="2400" dirty="0">
                <a:latin typeface="Arial" panose="020B0604020202020204" pitchFamily="34" charset="0"/>
                <a:cs typeface="Arial" panose="020B0604020202020204" pitchFamily="34" charset="0"/>
              </a:rPr>
              <a:t>công cụ phân tích, khái niệm và khả năng nghiên cứu trong tương lai</a:t>
            </a:r>
            <a:endParaRPr lang="en-US" sz="2400" dirty="0" smtClean="0">
              <a:latin typeface="Arial" panose="020B0604020202020204" pitchFamily="34" charset="0"/>
              <a:cs typeface="Arial" panose="020B0604020202020204" pitchFamily="34" charset="0"/>
            </a:endParaRPr>
          </a:p>
          <a:p>
            <a:pPr lvl="1">
              <a:buFont typeface="Arial"/>
              <a:buChar char="•"/>
            </a:pPr>
            <a:endParaRPr lang="en-US" sz="2000" dirty="0" smtClean="0">
              <a:latin typeface="Arial" panose="020B0604020202020204" pitchFamily="34" charset="0"/>
              <a:cs typeface="Arial" panose="020B0604020202020204" pitchFamily="34" charset="0"/>
            </a:endParaRPr>
          </a:p>
          <a:p>
            <a:pPr lvl="1">
              <a:buNone/>
            </a:pPr>
            <a:endParaRPr lang="en-US" sz="1953" dirty="0" smtClean="0">
              <a:latin typeface="Arial" panose="020B0604020202020204" pitchFamily="34" charset="0"/>
              <a:cs typeface="Arial" panose="020B0604020202020204" pitchFamily="34" charset="0"/>
            </a:endParaRPr>
          </a:p>
          <a:p>
            <a:pPr lvl="1"/>
            <a:endParaRPr lang="en-US" sz="1953" dirty="0" smtClean="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11106" y="6356350"/>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latin typeface="Arial" panose="020B0604020202020204" pitchFamily="34" charset="0"/>
                <a:cs typeface="Arial" panose="020B0604020202020204" pitchFamily="34" charset="0"/>
              </a:rPr>
              <a:pPr/>
              <a:t>16</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76989"/>
          </a:xfrm>
        </p:spPr>
        <p:txBody>
          <a:bodyPr>
            <a:normAutofit/>
          </a:bodyPr>
          <a:lstStyle/>
          <a:p>
            <a:r>
              <a:rPr lang="vi-VN" dirty="0">
                <a:latin typeface="+mn-lt"/>
                <a:cs typeface="Times New Roman" panose="02020603050405020304" pitchFamily="18" charset="0"/>
              </a:rPr>
              <a:t>Kế hoạch </a:t>
            </a:r>
            <a:r>
              <a:rPr lang="en-US" dirty="0" smtClean="0">
                <a:latin typeface="+mn-lt"/>
                <a:cs typeface="Times New Roman" panose="02020603050405020304" pitchFamily="18" charset="0"/>
              </a:rPr>
              <a:t>t</a:t>
            </a:r>
            <a:r>
              <a:rPr lang="vi-VN" dirty="0" smtClean="0">
                <a:latin typeface="+mn-lt"/>
                <a:cs typeface="Times New Roman" panose="02020603050405020304" pitchFamily="18" charset="0"/>
              </a:rPr>
              <a:t>hực </a:t>
            </a:r>
            <a:r>
              <a:rPr lang="vi-VN" dirty="0">
                <a:latin typeface="+mn-lt"/>
                <a:cs typeface="Times New Roman" panose="02020603050405020304" pitchFamily="18" charset="0"/>
              </a:rPr>
              <a:t>hiện </a:t>
            </a:r>
            <a:r>
              <a:rPr lang="en-US" dirty="0" smtClean="0">
                <a:latin typeface="+mn-lt"/>
                <a:cs typeface="Times New Roman" panose="02020603050405020304" pitchFamily="18" charset="0"/>
              </a:rPr>
              <a:t>c</a:t>
            </a:r>
            <a:r>
              <a:rPr lang="vi-VN" dirty="0" smtClean="0">
                <a:latin typeface="+mn-lt"/>
                <a:cs typeface="Times New Roman" panose="02020603050405020304" pitchFamily="18" charset="0"/>
              </a:rPr>
              <a:t>ấp </a:t>
            </a:r>
            <a:r>
              <a:rPr lang="vi-VN" dirty="0">
                <a:latin typeface="+mn-lt"/>
                <a:cs typeface="Times New Roman" panose="02020603050405020304" pitchFamily="18" charset="0"/>
              </a:rPr>
              <a:t>cao ban đầu</a:t>
            </a:r>
            <a:endParaRPr lang="en-US" dirty="0">
              <a:latin typeface="+mn-lt"/>
              <a:cs typeface="Times New Roman" panose="02020603050405020304" pitchFamily="18" charset="0"/>
            </a:endParaRPr>
          </a:p>
        </p:txBody>
      </p:sp>
      <p:sp>
        <p:nvSpPr>
          <p:cNvPr id="4" name="Footer Placeholder 3"/>
          <p:cNvSpPr>
            <a:spLocks noGrp="1"/>
          </p:cNvSpPr>
          <p:nvPr>
            <p:ph type="ftr" sz="quarter" idx="11"/>
          </p:nvPr>
        </p:nvSpPr>
        <p:spPr>
          <a:xfrm>
            <a:off x="3111106" y="6356350"/>
            <a:ext cx="2895600" cy="365125"/>
          </a:xfrm>
        </p:spPr>
        <p:txBody>
          <a:bodyPr/>
          <a:lstStyle/>
          <a:p>
            <a:r>
              <a:rPr lang="en-US" dirty="0" smtClean="0">
                <a:cs typeface="Times New Roman" panose="02020603050405020304" pitchFamily="18" charset="0"/>
              </a:rPr>
              <a:t>Global Health Services Network</a:t>
            </a:r>
            <a:endParaRPr lang="en-US" dirty="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cs typeface="Times New Roman" panose="02020603050405020304" pitchFamily="18" charset="0"/>
              </a:rPr>
              <a:pPr/>
              <a:t>17</a:t>
            </a:fld>
            <a:endParaRPr lang="en-US" dirty="0">
              <a:cs typeface="Times New Roman" panose="02020603050405020304" pitchFamily="18" charset="0"/>
            </a:endParaRPr>
          </a:p>
        </p:txBody>
      </p:sp>
      <p:cxnSp>
        <p:nvCxnSpPr>
          <p:cNvPr id="7" name="Straight Connector 6"/>
          <p:cNvCxnSpPr/>
          <p:nvPr/>
        </p:nvCxnSpPr>
        <p:spPr>
          <a:xfrm>
            <a:off x="587021" y="976989"/>
            <a:ext cx="7930443" cy="0"/>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00210"/>
            <a:ext cx="684133" cy="256472"/>
          </a:xfrm>
          <a:prstGeom prst="rect">
            <a:avLst/>
          </a:prstGeom>
        </p:spPr>
      </p:pic>
      <p:sp>
        <p:nvSpPr>
          <p:cNvPr id="12" name="Right Arrow 11"/>
          <p:cNvSpPr/>
          <p:nvPr/>
        </p:nvSpPr>
        <p:spPr>
          <a:xfrm>
            <a:off x="0" y="976989"/>
            <a:ext cx="8851900"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Times New Roman" panose="02020603050405020304" pitchFamily="18" charset="0"/>
            </a:endParaRPr>
          </a:p>
        </p:txBody>
      </p:sp>
      <p:sp>
        <p:nvSpPr>
          <p:cNvPr id="10" name="TextBox 9"/>
          <p:cNvSpPr txBox="1"/>
          <p:nvPr/>
        </p:nvSpPr>
        <p:spPr>
          <a:xfrm>
            <a:off x="7793935" y="1803400"/>
            <a:ext cx="934074"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400" b="1" u="sng" dirty="0" err="1" smtClean="0">
                <a:cs typeface="Times New Roman" panose="02020603050405020304" pitchFamily="18" charset="0"/>
              </a:rPr>
              <a:t>Vận</a:t>
            </a:r>
            <a:r>
              <a:rPr lang="en-US" sz="1400" b="1" u="sng" dirty="0" smtClean="0">
                <a:cs typeface="Times New Roman" panose="02020603050405020304" pitchFamily="18" charset="0"/>
              </a:rPr>
              <a:t> </a:t>
            </a:r>
            <a:r>
              <a:rPr lang="en-US" sz="1400" b="1" u="sng" dirty="0" err="1" smtClean="0">
                <a:cs typeface="Times New Roman" panose="02020603050405020304" pitchFamily="18" charset="0"/>
              </a:rPr>
              <a:t>hành</a:t>
            </a:r>
            <a:endParaRPr lang="en-US" sz="1400" b="1" u="sng" dirty="0">
              <a:cs typeface="Times New Roman" panose="02020603050405020304" pitchFamily="18" charset="0"/>
            </a:endParaRPr>
          </a:p>
        </p:txBody>
      </p:sp>
      <p:sp>
        <p:nvSpPr>
          <p:cNvPr id="11" name="5-Point Star 10"/>
          <p:cNvSpPr/>
          <p:nvPr/>
        </p:nvSpPr>
        <p:spPr>
          <a:xfrm>
            <a:off x="7888935" y="1238599"/>
            <a:ext cx="661652" cy="564801"/>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cs typeface="Times New Roman" panose="02020603050405020304" pitchFamily="18" charset="0"/>
            </a:endParaRPr>
          </a:p>
        </p:txBody>
      </p:sp>
      <p:sp>
        <p:nvSpPr>
          <p:cNvPr id="13" name="TextBox 12"/>
          <p:cNvSpPr txBox="1"/>
          <p:nvPr/>
        </p:nvSpPr>
        <p:spPr>
          <a:xfrm>
            <a:off x="6204587" y="1803400"/>
            <a:ext cx="1086863"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400" b="1" u="sng" dirty="0" err="1" smtClean="0">
                <a:cs typeface="Times New Roman" panose="02020603050405020304" pitchFamily="18" charset="0"/>
              </a:rPr>
              <a:t>Giai</a:t>
            </a:r>
            <a:r>
              <a:rPr lang="en-US" sz="1400" b="1" u="sng" dirty="0" smtClean="0">
                <a:cs typeface="Times New Roman" panose="02020603050405020304" pitchFamily="18" charset="0"/>
              </a:rPr>
              <a:t> </a:t>
            </a:r>
            <a:r>
              <a:rPr lang="en-US" sz="1400" b="1" u="sng" dirty="0" err="1" smtClean="0">
                <a:cs typeface="Times New Roman" panose="02020603050405020304" pitchFamily="18" charset="0"/>
              </a:rPr>
              <a:t>đoạn</a:t>
            </a:r>
            <a:r>
              <a:rPr lang="en-US" sz="1400" b="1" u="sng" dirty="0" smtClean="0">
                <a:cs typeface="Times New Roman" panose="02020603050405020304" pitchFamily="18" charset="0"/>
              </a:rPr>
              <a:t> 5</a:t>
            </a:r>
            <a:endParaRPr lang="en-US" sz="1400" b="1" u="sng" dirty="0">
              <a:cs typeface="Times New Roman" panose="02020603050405020304" pitchFamily="18" charset="0"/>
            </a:endParaRPr>
          </a:p>
        </p:txBody>
      </p:sp>
      <p:sp>
        <p:nvSpPr>
          <p:cNvPr id="14" name="TextBox 13"/>
          <p:cNvSpPr txBox="1"/>
          <p:nvPr/>
        </p:nvSpPr>
        <p:spPr>
          <a:xfrm>
            <a:off x="4609725" y="1803400"/>
            <a:ext cx="1114183"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400" b="1" u="sng" dirty="0" err="1" smtClean="0">
                <a:cs typeface="Times New Roman" panose="02020603050405020304" pitchFamily="18" charset="0"/>
              </a:rPr>
              <a:t>Giai</a:t>
            </a:r>
            <a:r>
              <a:rPr lang="en-US" sz="1400" b="1" u="sng" dirty="0" smtClean="0">
                <a:cs typeface="Times New Roman" panose="02020603050405020304" pitchFamily="18" charset="0"/>
              </a:rPr>
              <a:t> </a:t>
            </a:r>
            <a:r>
              <a:rPr lang="en-US" sz="1400" b="1" u="sng" dirty="0" err="1" smtClean="0">
                <a:cs typeface="Times New Roman" panose="02020603050405020304" pitchFamily="18" charset="0"/>
              </a:rPr>
              <a:t>đoạn</a:t>
            </a:r>
            <a:r>
              <a:rPr lang="en-US" sz="1400" b="1" u="sng" dirty="0" smtClean="0">
                <a:cs typeface="Times New Roman" panose="02020603050405020304" pitchFamily="18" charset="0"/>
              </a:rPr>
              <a:t> 4</a:t>
            </a:r>
            <a:endParaRPr lang="en-US" sz="1400" b="1" u="sng" dirty="0">
              <a:cs typeface="Times New Roman" panose="02020603050405020304" pitchFamily="18" charset="0"/>
            </a:endParaRPr>
          </a:p>
        </p:txBody>
      </p:sp>
      <p:sp>
        <p:nvSpPr>
          <p:cNvPr id="15" name="TextBox 14"/>
          <p:cNvSpPr txBox="1"/>
          <p:nvPr/>
        </p:nvSpPr>
        <p:spPr>
          <a:xfrm>
            <a:off x="3182825" y="1781234"/>
            <a:ext cx="1112500"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400" b="1" u="sng" dirty="0" err="1" smtClean="0">
                <a:cs typeface="Times New Roman" panose="02020603050405020304" pitchFamily="18" charset="0"/>
              </a:rPr>
              <a:t>Giai</a:t>
            </a:r>
            <a:r>
              <a:rPr lang="en-US" sz="1400" b="1" u="sng" dirty="0" smtClean="0">
                <a:cs typeface="Times New Roman" panose="02020603050405020304" pitchFamily="18" charset="0"/>
              </a:rPr>
              <a:t> </a:t>
            </a:r>
            <a:r>
              <a:rPr lang="en-US" sz="1400" b="1" u="sng" dirty="0" err="1" smtClean="0">
                <a:cs typeface="Times New Roman" panose="02020603050405020304" pitchFamily="18" charset="0"/>
              </a:rPr>
              <a:t>đoạn</a:t>
            </a:r>
            <a:r>
              <a:rPr lang="en-US" sz="1400" b="1" u="sng" dirty="0" smtClean="0">
                <a:cs typeface="Times New Roman" panose="02020603050405020304" pitchFamily="18" charset="0"/>
              </a:rPr>
              <a:t> 3</a:t>
            </a:r>
            <a:endParaRPr lang="en-US" sz="1400" b="1" u="sng" dirty="0">
              <a:cs typeface="Times New Roman" panose="02020603050405020304" pitchFamily="18" charset="0"/>
            </a:endParaRPr>
          </a:p>
        </p:txBody>
      </p:sp>
      <p:sp>
        <p:nvSpPr>
          <p:cNvPr id="16" name="TextBox 15"/>
          <p:cNvSpPr txBox="1"/>
          <p:nvPr/>
        </p:nvSpPr>
        <p:spPr>
          <a:xfrm>
            <a:off x="1662495" y="1803400"/>
            <a:ext cx="1116332"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400" b="1" u="sng" dirty="0" err="1" smtClean="0">
                <a:cs typeface="Times New Roman" panose="02020603050405020304" pitchFamily="18" charset="0"/>
              </a:rPr>
              <a:t>Giai</a:t>
            </a:r>
            <a:r>
              <a:rPr lang="en-US" sz="1400" b="1" u="sng" dirty="0" smtClean="0">
                <a:cs typeface="Times New Roman" panose="02020603050405020304" pitchFamily="18" charset="0"/>
              </a:rPr>
              <a:t> </a:t>
            </a:r>
            <a:r>
              <a:rPr lang="en-US" sz="1400" b="1" u="sng" dirty="0" err="1" smtClean="0">
                <a:cs typeface="Times New Roman" panose="02020603050405020304" pitchFamily="18" charset="0"/>
              </a:rPr>
              <a:t>đoạn</a:t>
            </a:r>
            <a:r>
              <a:rPr lang="en-US" sz="1400" b="1" u="sng" dirty="0" smtClean="0">
                <a:cs typeface="Times New Roman" panose="02020603050405020304" pitchFamily="18" charset="0"/>
              </a:rPr>
              <a:t>  2</a:t>
            </a:r>
          </a:p>
        </p:txBody>
      </p:sp>
      <p:sp>
        <p:nvSpPr>
          <p:cNvPr id="17" name="TextBox 16"/>
          <p:cNvSpPr txBox="1"/>
          <p:nvPr/>
        </p:nvSpPr>
        <p:spPr>
          <a:xfrm>
            <a:off x="136211" y="1803400"/>
            <a:ext cx="1098823"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400" b="1" u="sng" dirty="0" err="1" smtClean="0">
                <a:cs typeface="Times New Roman" panose="02020603050405020304" pitchFamily="18" charset="0"/>
              </a:rPr>
              <a:t>Giai</a:t>
            </a:r>
            <a:r>
              <a:rPr lang="en-US" sz="1400" b="1" u="sng" dirty="0" smtClean="0">
                <a:cs typeface="Times New Roman" panose="02020603050405020304" pitchFamily="18" charset="0"/>
              </a:rPr>
              <a:t> </a:t>
            </a:r>
            <a:r>
              <a:rPr lang="en-US" sz="1400" b="1" u="sng" dirty="0" err="1" smtClean="0">
                <a:cs typeface="Times New Roman" panose="02020603050405020304" pitchFamily="18" charset="0"/>
              </a:rPr>
              <a:t>đoạn</a:t>
            </a:r>
            <a:r>
              <a:rPr lang="en-US" sz="1400" b="1" u="sng" dirty="0" smtClean="0">
                <a:cs typeface="Times New Roman" panose="02020603050405020304" pitchFamily="18" charset="0"/>
              </a:rPr>
              <a:t> 1 </a:t>
            </a:r>
            <a:endParaRPr lang="en-US" sz="1400" b="1" u="sng" dirty="0">
              <a:cs typeface="Times New Roman" panose="02020603050405020304" pitchFamily="18" charset="0"/>
            </a:endParaRPr>
          </a:p>
        </p:txBody>
      </p:sp>
      <p:sp>
        <p:nvSpPr>
          <p:cNvPr id="19" name="TextBox 18"/>
          <p:cNvSpPr txBox="1"/>
          <p:nvPr/>
        </p:nvSpPr>
        <p:spPr>
          <a:xfrm>
            <a:off x="7623738" y="2743200"/>
            <a:ext cx="1663698" cy="2192908"/>
          </a:xfrm>
          <a:prstGeom prst="rect">
            <a:avLst/>
          </a:prstGeom>
          <a:noFill/>
        </p:spPr>
        <p:txBody>
          <a:bodyPr wrap="square" rtlCol="0">
            <a:spAutoFit/>
          </a:bodyPr>
          <a:lstStyle/>
          <a:p>
            <a:pPr>
              <a:buFont typeface="Arial"/>
              <a:buChar char="•"/>
            </a:pPr>
            <a:r>
              <a:rPr lang="vi-VN" sz="1050" b="1" dirty="0">
                <a:cs typeface="Times New Roman" panose="02020603050405020304" pitchFamily="18" charset="0"/>
              </a:rPr>
              <a:t>Hoàn thành </a:t>
            </a:r>
            <a:r>
              <a:rPr lang="en-US" sz="1050" b="1" dirty="0">
                <a:latin typeface="Arial" panose="020B0604020202020204" pitchFamily="34" charset="0"/>
                <a:cs typeface="Arial" panose="020B0604020202020204" pitchFamily="34" charset="0"/>
              </a:rPr>
              <a:t>đ</a:t>
            </a:r>
            <a:r>
              <a:rPr lang="vi-VN" sz="1050" b="1" dirty="0" smtClean="0">
                <a:cs typeface="Times New Roman" panose="02020603050405020304" pitchFamily="18" charset="0"/>
              </a:rPr>
              <a:t>ào </a:t>
            </a:r>
            <a:r>
              <a:rPr lang="vi-VN" sz="1050" b="1" dirty="0">
                <a:cs typeface="Times New Roman" panose="02020603050405020304" pitchFamily="18" charset="0"/>
              </a:rPr>
              <a:t>tạo</a:t>
            </a:r>
          </a:p>
          <a:p>
            <a:pPr>
              <a:buFont typeface="Arial"/>
              <a:buChar char="•"/>
            </a:pP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Bắt</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đầu</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mô</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phỏng</a:t>
            </a:r>
            <a:endParaRPr lang="vi-VN" sz="1050" b="1" dirty="0">
              <a:latin typeface="Arial" panose="020B0604020202020204" pitchFamily="34" charset="0"/>
              <a:cs typeface="Arial" panose="020B0604020202020204" pitchFamily="34" charset="0"/>
            </a:endParaRPr>
          </a:p>
          <a:p>
            <a:pPr>
              <a:buFont typeface="Arial"/>
              <a:buChar char="•"/>
            </a:pPr>
            <a:r>
              <a:rPr lang="vi-VN" sz="1050" b="1" dirty="0">
                <a:cs typeface="Times New Roman" panose="02020603050405020304" pitchFamily="18" charset="0"/>
              </a:rPr>
              <a:t>Đăng ký lại tất cả </a:t>
            </a:r>
            <a:r>
              <a:rPr lang="en-US" sz="1050" b="1" dirty="0" err="1" smtClean="0">
                <a:latin typeface="Arial" panose="020B0604020202020204" pitchFamily="34" charset="0"/>
                <a:cs typeface="Arial" panose="020B0604020202020204" pitchFamily="34" charset="0"/>
              </a:rPr>
              <a:t>người</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bệnh</a:t>
            </a:r>
            <a:endParaRPr lang="vi-VN" sz="1050" b="1" dirty="0">
              <a:latin typeface="Arial" panose="020B0604020202020204" pitchFamily="34" charset="0"/>
              <a:cs typeface="Arial" panose="020B0604020202020204" pitchFamily="34" charset="0"/>
            </a:endParaRPr>
          </a:p>
          <a:p>
            <a:pPr>
              <a:buFont typeface="Arial"/>
              <a:buChar char="•"/>
            </a:pPr>
            <a:r>
              <a:rPr lang="vi-VN" sz="1050" b="1" dirty="0">
                <a:cs typeface="Times New Roman" panose="02020603050405020304" pitchFamily="18" charset="0"/>
              </a:rPr>
              <a:t>Hệ </a:t>
            </a:r>
            <a:r>
              <a:rPr lang="vi-VN" sz="1050" b="1" dirty="0" smtClean="0">
                <a:cs typeface="Times New Roman" panose="02020603050405020304" pitchFamily="18" charset="0"/>
              </a:rPr>
              <a:t>thống </a:t>
            </a:r>
            <a:r>
              <a:rPr lang="vi-VN" sz="1050" b="1" dirty="0">
                <a:cs typeface="Times New Roman" panose="02020603050405020304" pitchFamily="18" charset="0"/>
              </a:rPr>
              <a:t>thử nghiệm cuối cùng</a:t>
            </a:r>
          </a:p>
          <a:p>
            <a:pPr>
              <a:buFont typeface="Arial"/>
              <a:buChar char="•"/>
            </a:pPr>
            <a:r>
              <a:rPr lang="en-US" sz="1050" b="1" dirty="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Vận</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hành</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hoàn</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tất</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lịch</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trình</a:t>
            </a:r>
            <a:r>
              <a:rPr lang="en-US" sz="1050" b="1" dirty="0" smtClean="0">
                <a:latin typeface="Arial" panose="020B0604020202020204" pitchFamily="34" charset="0"/>
                <a:cs typeface="Arial" panose="020B0604020202020204" pitchFamily="34" charset="0"/>
              </a:rPr>
              <a:t> </a:t>
            </a:r>
            <a:endParaRPr lang="vi-VN" sz="1050" b="1" dirty="0">
              <a:latin typeface="Arial" panose="020B0604020202020204" pitchFamily="34" charset="0"/>
              <a:cs typeface="Arial" panose="020B0604020202020204" pitchFamily="34" charset="0"/>
            </a:endParaRPr>
          </a:p>
          <a:p>
            <a:pPr>
              <a:buFont typeface="Arial"/>
              <a:buChar char="•"/>
            </a:pPr>
            <a:r>
              <a:rPr lang="en-US" sz="1050" b="1" dirty="0" err="1" smtClean="0">
                <a:latin typeface="Arial" panose="020B0604020202020204" pitchFamily="34" charset="0"/>
                <a:cs typeface="Arial" panose="020B0604020202020204" pitchFamily="34" charset="0"/>
              </a:rPr>
              <a:t>Hoàn</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tất</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lịch</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trình</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cho</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người</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chuyên</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dùng</a:t>
            </a:r>
            <a:endParaRPr lang="vi-VN" sz="1050" b="1" dirty="0">
              <a:latin typeface="Arial" panose="020B0604020202020204" pitchFamily="34" charset="0"/>
              <a:cs typeface="Arial" panose="020B0604020202020204" pitchFamily="34" charset="0"/>
            </a:endParaRPr>
          </a:p>
          <a:p>
            <a:pPr>
              <a:buFont typeface="Arial"/>
              <a:buChar char="•"/>
            </a:pPr>
            <a:r>
              <a:rPr lang="en-US" sz="1050" b="1" dirty="0" err="1" smtClean="0">
                <a:latin typeface="Arial" panose="020B0604020202020204" pitchFamily="34" charset="0"/>
                <a:cs typeface="Arial" panose="020B0604020202020204" pitchFamily="34" charset="0"/>
              </a:rPr>
              <a:t>Vận</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hành</a:t>
            </a:r>
            <a:endParaRPr lang="vi-VN" sz="1050" b="1" dirty="0">
              <a:latin typeface="Arial" panose="020B0604020202020204" pitchFamily="34" charset="0"/>
              <a:cs typeface="Arial" panose="020B0604020202020204" pitchFamily="34" charset="0"/>
            </a:endParaRPr>
          </a:p>
          <a:p>
            <a:pPr>
              <a:buFont typeface="Arial"/>
              <a:buChar char="•"/>
            </a:pPr>
            <a:r>
              <a:rPr lang="vi-VN" sz="1050" b="1" dirty="0">
                <a:cs typeface="Times New Roman" panose="02020603050405020304" pitchFamily="18" charset="0"/>
              </a:rPr>
              <a:t>Cách tiếp cận giải quyết vấn đề</a:t>
            </a:r>
            <a:endParaRPr lang="en-US" sz="1050" b="1" dirty="0">
              <a:cs typeface="Times New Roman" panose="02020603050405020304" pitchFamily="18" charset="0"/>
            </a:endParaRPr>
          </a:p>
        </p:txBody>
      </p:sp>
      <p:sp>
        <p:nvSpPr>
          <p:cNvPr id="20" name="TextBox 19"/>
          <p:cNvSpPr txBox="1"/>
          <p:nvPr/>
        </p:nvSpPr>
        <p:spPr>
          <a:xfrm>
            <a:off x="6026788" y="2743200"/>
            <a:ext cx="1663698" cy="1869743"/>
          </a:xfrm>
          <a:prstGeom prst="rect">
            <a:avLst/>
          </a:prstGeom>
          <a:noFill/>
        </p:spPr>
        <p:txBody>
          <a:bodyPr wrap="square" rtlCol="0">
            <a:spAutoFit/>
          </a:bodyPr>
          <a:lstStyle/>
          <a:p>
            <a:pPr>
              <a:buFont typeface="Arial"/>
              <a:buChar char="•"/>
            </a:pPr>
            <a:r>
              <a:rPr lang="vi-VN" sz="1050" b="1" dirty="0">
                <a:cs typeface="Times New Roman" panose="02020603050405020304" pitchFamily="18" charset="0"/>
              </a:rPr>
              <a:t>Bắt đầu đào tạo người dùng cuối</a:t>
            </a:r>
          </a:p>
          <a:p>
            <a:pPr>
              <a:buFont typeface="Arial"/>
              <a:buChar char="•"/>
            </a:pPr>
            <a:r>
              <a:rPr lang="vi-VN" sz="1050" b="1" dirty="0">
                <a:cs typeface="Times New Roman" panose="02020603050405020304" pitchFamily="18" charset="0"/>
              </a:rPr>
              <a:t>Triển khai phần cứng cuối cùng</a:t>
            </a:r>
          </a:p>
          <a:p>
            <a:pPr>
              <a:buFont typeface="Arial"/>
              <a:buChar char="•"/>
            </a:pPr>
            <a:r>
              <a:rPr lang="vi-VN" sz="1050" b="1" dirty="0" smtClean="0">
                <a:cs typeface="Times New Roman" panose="02020603050405020304" pitchFamily="18" charset="0"/>
              </a:rPr>
              <a:t>L</a:t>
            </a:r>
            <a:r>
              <a:rPr lang="en-US" sz="1050" b="1" dirty="0" err="1" smtClean="0">
                <a:cs typeface="Times New Roman" panose="02020603050405020304" pitchFamily="18" charset="0"/>
              </a:rPr>
              <a:t>ê</a:t>
            </a:r>
            <a:r>
              <a:rPr lang="en-US" sz="1050" b="1" dirty="0" err="1" smtClean="0">
                <a:latin typeface="Arial" panose="020B0604020202020204" pitchFamily="34" charset="0"/>
                <a:cs typeface="Arial" panose="020B0604020202020204" pitchFamily="34" charset="0"/>
              </a:rPr>
              <a:t>n</a:t>
            </a:r>
            <a:r>
              <a:rPr lang="en-US" sz="1050" b="1" dirty="0" smtClean="0">
                <a:cs typeface="Times New Roman" panose="02020603050405020304" pitchFamily="18" charset="0"/>
              </a:rPr>
              <a:t> l</a:t>
            </a:r>
            <a:r>
              <a:rPr lang="vi-VN" sz="1050" b="1" dirty="0" smtClean="0">
                <a:cs typeface="Times New Roman" panose="02020603050405020304" pitchFamily="18" charset="0"/>
              </a:rPr>
              <a:t>ịch</a:t>
            </a:r>
            <a:r>
              <a:rPr lang="en-US" sz="1050" b="1" dirty="0" smtClean="0">
                <a:cs typeface="Times New Roman" panose="02020603050405020304" pitchFamily="18" charset="0"/>
              </a:rPr>
              <a:t> </a:t>
            </a:r>
            <a:r>
              <a:rPr lang="en-US" sz="1050" b="1" dirty="0" err="1" smtClean="0">
                <a:latin typeface="Arial" panose="020B0604020202020204" pitchFamily="34" charset="0"/>
                <a:cs typeface="Arial" panose="020B0604020202020204" pitchFamily="34" charset="0"/>
              </a:rPr>
              <a:t>trình</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cho</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nhân</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viên</a:t>
            </a:r>
            <a:r>
              <a:rPr lang="en-US" sz="1050" b="1" dirty="0" smtClean="0">
                <a:latin typeface="Arial" panose="020B0604020202020204" pitchFamily="34" charset="0"/>
                <a:cs typeface="Arial" panose="020B0604020202020204" pitchFamily="34" charset="0"/>
              </a:rPr>
              <a:t>/</a:t>
            </a:r>
            <a:r>
              <a:rPr lang="en-US" sz="1050" b="1" dirty="0" err="1" smtClean="0">
                <a:latin typeface="Arial" panose="020B0604020202020204" pitchFamily="34" charset="0"/>
                <a:cs typeface="Arial" panose="020B0604020202020204" pitchFamily="34" charset="0"/>
              </a:rPr>
              <a:t>ngườ</a:t>
            </a:r>
            <a:r>
              <a:rPr lang="en-US" sz="1050" b="1" dirty="0" err="1" smtClean="0">
                <a:cs typeface="Times New Roman" panose="02020603050405020304" pitchFamily="18" charset="0"/>
              </a:rPr>
              <a:t>i</a:t>
            </a:r>
            <a:r>
              <a:rPr lang="en-US" sz="1050" b="1" dirty="0">
                <a:cs typeface="Times New Roman" panose="02020603050405020304" pitchFamily="18" charset="0"/>
              </a:rPr>
              <a:t> </a:t>
            </a:r>
            <a:r>
              <a:rPr lang="en-US" sz="1050" b="1" dirty="0" err="1" smtClean="0">
                <a:latin typeface="Arial" panose="020B0604020202020204" pitchFamily="34" charset="0"/>
                <a:cs typeface="Arial" panose="020B0604020202020204" pitchFamily="34" charset="0"/>
              </a:rPr>
              <a:t>dùng</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chuyên</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nghiệp</a:t>
            </a:r>
            <a:r>
              <a:rPr lang="en-US" sz="1050" b="1" dirty="0" smtClean="0">
                <a:latin typeface="Arial" panose="020B0604020202020204" pitchFamily="34" charset="0"/>
                <a:cs typeface="Arial" panose="020B0604020202020204" pitchFamily="34" charset="0"/>
              </a:rPr>
              <a:t> </a:t>
            </a:r>
            <a:endParaRPr lang="vi-VN" sz="1050" b="1" dirty="0">
              <a:latin typeface="Arial" panose="020B0604020202020204" pitchFamily="34" charset="0"/>
              <a:cs typeface="Arial" panose="020B0604020202020204" pitchFamily="34" charset="0"/>
            </a:endParaRPr>
          </a:p>
          <a:p>
            <a:pPr>
              <a:buFont typeface="Arial"/>
              <a:buChar char="•"/>
            </a:pPr>
            <a:r>
              <a:rPr lang="en-US" sz="1050" b="1" dirty="0" smtClean="0">
                <a:cs typeface="Times New Roman" panose="02020603050405020304" pitchFamily="18" charset="0"/>
              </a:rPr>
              <a:t>T</a:t>
            </a:r>
            <a:r>
              <a:rPr lang="vi-VN" sz="1050" b="1" dirty="0" smtClean="0">
                <a:cs typeface="Times New Roman" panose="02020603050405020304" pitchFamily="18" charset="0"/>
              </a:rPr>
              <a:t>hử </a:t>
            </a:r>
            <a:r>
              <a:rPr lang="vi-VN" sz="1050" b="1" dirty="0">
                <a:cs typeface="Times New Roman" panose="02020603050405020304" pitchFamily="18" charset="0"/>
              </a:rPr>
              <a:t>nghiệm </a:t>
            </a:r>
            <a:r>
              <a:rPr lang="en-US" sz="1050" b="1" dirty="0" err="1" smtClean="0">
                <a:latin typeface="Arial" panose="020B0604020202020204" pitchFamily="34" charset="0"/>
                <a:cs typeface="Arial" panose="020B0604020202020204" pitchFamily="34" charset="0"/>
              </a:rPr>
              <a:t>được</a:t>
            </a:r>
            <a:r>
              <a:rPr lang="en-US" sz="1050" b="1" dirty="0" smtClean="0">
                <a:cs typeface="Times New Roman" panose="02020603050405020304" pitchFamily="18" charset="0"/>
              </a:rPr>
              <a:t> </a:t>
            </a:r>
            <a:r>
              <a:rPr lang="vi-VN" sz="1050" b="1" dirty="0" smtClean="0">
                <a:cs typeface="Times New Roman" panose="02020603050405020304" pitchFamily="18" charset="0"/>
              </a:rPr>
              <a:t>tích </a:t>
            </a:r>
            <a:r>
              <a:rPr lang="vi-VN" sz="1050" b="1" dirty="0">
                <a:cs typeface="Times New Roman" panose="02020603050405020304" pitchFamily="18" charset="0"/>
              </a:rPr>
              <a:t>hợp (quy trình, hệ thống)</a:t>
            </a:r>
          </a:p>
          <a:p>
            <a:pPr>
              <a:buFont typeface="Arial"/>
              <a:buChar char="•"/>
            </a:pPr>
            <a:r>
              <a:rPr lang="vi-VN" sz="1050" b="1" dirty="0">
                <a:cs typeface="Times New Roman" panose="02020603050405020304" pitchFamily="18" charset="0"/>
              </a:rPr>
              <a:t>Kiểm tra năng suất</a:t>
            </a:r>
            <a:endParaRPr lang="en-US" sz="1050" b="1" dirty="0" smtClean="0">
              <a:cs typeface="Times New Roman" panose="02020603050405020304" pitchFamily="18" charset="0"/>
            </a:endParaRPr>
          </a:p>
        </p:txBody>
      </p:sp>
      <p:sp>
        <p:nvSpPr>
          <p:cNvPr id="21" name="TextBox 20"/>
          <p:cNvSpPr txBox="1"/>
          <p:nvPr/>
        </p:nvSpPr>
        <p:spPr>
          <a:xfrm>
            <a:off x="4455478" y="2743200"/>
            <a:ext cx="1571310" cy="1708160"/>
          </a:xfrm>
          <a:prstGeom prst="rect">
            <a:avLst/>
          </a:prstGeom>
          <a:noFill/>
        </p:spPr>
        <p:txBody>
          <a:bodyPr wrap="square" rtlCol="0">
            <a:spAutoFit/>
          </a:bodyPr>
          <a:lstStyle/>
          <a:p>
            <a:pPr>
              <a:buFont typeface="Arial"/>
              <a:buChar char="•"/>
            </a:pPr>
            <a:r>
              <a:rPr lang="vi-VN" sz="1050" b="1" dirty="0">
                <a:cs typeface="Times New Roman" panose="02020603050405020304" pitchFamily="18" charset="0"/>
              </a:rPr>
              <a:t>Hoàn tất xây dựng hệ thống</a:t>
            </a:r>
          </a:p>
          <a:p>
            <a:pPr>
              <a:buFont typeface="Arial"/>
              <a:buChar char="•"/>
            </a:pPr>
            <a:r>
              <a:rPr lang="vi-VN" sz="1050" b="1" dirty="0">
                <a:cs typeface="Times New Roman" panose="02020603050405020304" pitchFamily="18" charset="0"/>
              </a:rPr>
              <a:t>Đào tạo </a:t>
            </a:r>
            <a:r>
              <a:rPr lang="en-US" sz="1050" b="1" dirty="0" err="1" smtClean="0">
                <a:latin typeface="Arial" panose="020B0604020202020204" pitchFamily="34" charset="0"/>
                <a:cs typeface="Arial" panose="020B0604020202020204" pitchFamily="34" charset="0"/>
              </a:rPr>
              <a:t>người</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dụng</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chuyên</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nghiệp</a:t>
            </a:r>
            <a:endParaRPr lang="vi-VN" sz="1050" b="1" dirty="0">
              <a:latin typeface="Arial" panose="020B0604020202020204" pitchFamily="34" charset="0"/>
              <a:cs typeface="Arial" panose="020B0604020202020204" pitchFamily="34" charset="0"/>
            </a:endParaRPr>
          </a:p>
          <a:p>
            <a:pPr>
              <a:buFont typeface="Arial"/>
              <a:buChar char="•"/>
            </a:pPr>
            <a:r>
              <a:rPr lang="vi-VN" sz="1050" b="1" dirty="0">
                <a:cs typeface="Times New Roman" panose="02020603050405020304" pitchFamily="18" charset="0"/>
              </a:rPr>
              <a:t>Triển khai phần cứng ban đầu</a:t>
            </a:r>
          </a:p>
          <a:p>
            <a:pPr>
              <a:buFont typeface="Arial"/>
              <a:buChar char="•"/>
            </a:pPr>
            <a:r>
              <a:rPr lang="en-US" sz="1050" b="1" dirty="0" err="1" smtClean="0">
                <a:latin typeface="Arial" panose="020B0604020202020204" pitchFamily="34" charset="0"/>
                <a:cs typeface="Arial" panose="020B0604020202020204" pitchFamily="34" charset="0"/>
              </a:rPr>
              <a:t>Thử</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nghiệm</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xây</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dựng</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hệ</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thống</a:t>
            </a:r>
            <a:endParaRPr lang="vi-VN" sz="1050" b="1" dirty="0">
              <a:latin typeface="Arial" panose="020B0604020202020204" pitchFamily="34" charset="0"/>
              <a:cs typeface="Arial" panose="020B0604020202020204" pitchFamily="34" charset="0"/>
            </a:endParaRPr>
          </a:p>
          <a:p>
            <a:pPr>
              <a:buFont typeface="Arial"/>
              <a:buChar char="•"/>
            </a:pPr>
            <a:r>
              <a:rPr lang="vi-VN" sz="1050" b="1" dirty="0">
                <a:cs typeface="Times New Roman" panose="02020603050405020304" pitchFamily="18" charset="0"/>
              </a:rPr>
              <a:t>Sự tham gia của bác sĩ và nhân viên</a:t>
            </a:r>
            <a:endParaRPr lang="en-US" sz="1050" b="1" dirty="0" smtClean="0">
              <a:cs typeface="Times New Roman" panose="02020603050405020304" pitchFamily="18" charset="0"/>
            </a:endParaRPr>
          </a:p>
        </p:txBody>
      </p:sp>
      <p:sp>
        <p:nvSpPr>
          <p:cNvPr id="22" name="TextBox 21"/>
          <p:cNvSpPr txBox="1"/>
          <p:nvPr/>
        </p:nvSpPr>
        <p:spPr>
          <a:xfrm>
            <a:off x="1540433" y="2743200"/>
            <a:ext cx="1663698" cy="1869743"/>
          </a:xfrm>
          <a:prstGeom prst="rect">
            <a:avLst/>
          </a:prstGeom>
          <a:noFill/>
        </p:spPr>
        <p:txBody>
          <a:bodyPr wrap="square" rtlCol="0">
            <a:spAutoFit/>
          </a:bodyPr>
          <a:lstStyle/>
          <a:p>
            <a:pPr>
              <a:buFont typeface="Arial"/>
              <a:buChar char="•"/>
            </a:pPr>
            <a:r>
              <a:rPr lang="vi-VN" sz="1050" b="1" dirty="0">
                <a:cs typeface="Times New Roman" panose="02020603050405020304" pitchFamily="18" charset="0"/>
              </a:rPr>
              <a:t>Kế hoạch chu trình doanh thu</a:t>
            </a:r>
          </a:p>
          <a:p>
            <a:pPr>
              <a:buFont typeface="Arial"/>
              <a:buChar char="•"/>
            </a:pPr>
            <a:r>
              <a:rPr lang="vi-VN" sz="1050" b="1" dirty="0">
                <a:cs typeface="Times New Roman" panose="02020603050405020304" pitchFamily="18" charset="0"/>
              </a:rPr>
              <a:t>Kế hoạch </a:t>
            </a:r>
            <a:r>
              <a:rPr lang="en-US" sz="1050" b="1" dirty="0" err="1" smtClean="0">
                <a:latin typeface="Arial" panose="020B0604020202020204" pitchFamily="34" charset="0"/>
                <a:cs typeface="Arial" panose="020B0604020202020204" pitchFamily="34" charset="0"/>
              </a:rPr>
              <a:t>tham</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gia</a:t>
            </a:r>
            <a:r>
              <a:rPr lang="en-US" sz="1050" b="1" dirty="0" smtClean="0">
                <a:latin typeface="Arial" panose="020B0604020202020204" pitchFamily="34" charset="0"/>
                <a:cs typeface="Arial" panose="020B0604020202020204" pitchFamily="34" charset="0"/>
              </a:rPr>
              <a:t> </a:t>
            </a:r>
            <a:r>
              <a:rPr lang="en-US" sz="1050" b="1" dirty="0" err="1" smtClean="0">
                <a:latin typeface="Arial" panose="020B0604020202020204" pitchFamily="34" charset="0"/>
                <a:cs typeface="Arial" panose="020B0604020202020204" pitchFamily="34" charset="0"/>
              </a:rPr>
              <a:t>của</a:t>
            </a:r>
            <a:r>
              <a:rPr lang="en-US" sz="1050" b="1" dirty="0" smtClean="0">
                <a:latin typeface="Arial" panose="020B0604020202020204" pitchFamily="34" charset="0"/>
                <a:cs typeface="Arial" panose="020B0604020202020204" pitchFamily="34" charset="0"/>
              </a:rPr>
              <a:t> </a:t>
            </a:r>
            <a:r>
              <a:rPr lang="en-US" sz="1050" b="1" dirty="0">
                <a:latin typeface="Arial" panose="020B0604020202020204" pitchFamily="34" charset="0"/>
                <a:cs typeface="Arial" panose="020B0604020202020204" pitchFamily="34" charset="0"/>
              </a:rPr>
              <a:t>b</a:t>
            </a:r>
            <a:r>
              <a:rPr lang="vi-VN" sz="1050" b="1" dirty="0" smtClean="0">
                <a:latin typeface="Arial" panose="020B0604020202020204" pitchFamily="34" charset="0"/>
                <a:cs typeface="Arial" panose="020B0604020202020204" pitchFamily="34" charset="0"/>
              </a:rPr>
              <a:t>ác </a:t>
            </a:r>
            <a:r>
              <a:rPr lang="vi-VN" sz="1050" b="1" dirty="0">
                <a:latin typeface="Arial" panose="020B0604020202020204" pitchFamily="34" charset="0"/>
                <a:cs typeface="Arial" panose="020B0604020202020204" pitchFamily="34" charset="0"/>
              </a:rPr>
              <a:t>sĩ</a:t>
            </a:r>
          </a:p>
          <a:p>
            <a:pPr>
              <a:buFont typeface="Arial"/>
              <a:buChar char="•"/>
            </a:pPr>
            <a:r>
              <a:rPr lang="vi-VN" sz="1050" b="1" dirty="0">
                <a:cs typeface="Times New Roman" panose="02020603050405020304" pitchFamily="18" charset="0"/>
              </a:rPr>
              <a:t>Kế </a:t>
            </a:r>
            <a:r>
              <a:rPr lang="vi-VN" sz="1050" b="1" dirty="0" smtClean="0">
                <a:cs typeface="Times New Roman" panose="02020603050405020304" pitchFamily="18" charset="0"/>
              </a:rPr>
              <a:t>hoạch </a:t>
            </a:r>
            <a:r>
              <a:rPr lang="vi-VN" sz="1050" b="1" dirty="0">
                <a:cs typeface="Times New Roman" panose="02020603050405020304" pitchFamily="18" charset="0"/>
              </a:rPr>
              <a:t>truyền thông</a:t>
            </a:r>
          </a:p>
          <a:p>
            <a:pPr>
              <a:buFont typeface="Arial"/>
              <a:buChar char="•"/>
            </a:pPr>
            <a:r>
              <a:rPr lang="vi-VN" sz="1050" b="1" dirty="0">
                <a:cs typeface="Times New Roman" panose="02020603050405020304" pitchFamily="18" charset="0"/>
              </a:rPr>
              <a:t>Kế hoạch đào tạo</a:t>
            </a:r>
          </a:p>
          <a:p>
            <a:pPr>
              <a:buFont typeface="Arial"/>
              <a:buChar char="•"/>
            </a:pPr>
            <a:r>
              <a:rPr lang="vi-VN" sz="1050" b="1" dirty="0" smtClean="0">
                <a:cs typeface="Times New Roman" panose="02020603050405020304" pitchFamily="18" charset="0"/>
              </a:rPr>
              <a:t>Dòng </a:t>
            </a:r>
            <a:r>
              <a:rPr lang="en-US" sz="1050" b="1" dirty="0" err="1" smtClean="0">
                <a:cs typeface="Times New Roman" panose="02020603050405020304" pitchFamily="18" charset="0"/>
              </a:rPr>
              <a:t>quy</a:t>
            </a:r>
            <a:r>
              <a:rPr lang="en-US" sz="1050" b="1" dirty="0" smtClean="0">
                <a:cs typeface="Times New Roman" panose="02020603050405020304" pitchFamily="18" charset="0"/>
              </a:rPr>
              <a:t> </a:t>
            </a:r>
            <a:r>
              <a:rPr lang="en-US" sz="1050" b="1" dirty="0" err="1" smtClean="0">
                <a:cs typeface="Times New Roman" panose="02020603050405020304" pitchFamily="18" charset="0"/>
              </a:rPr>
              <a:t>trình</a:t>
            </a:r>
            <a:r>
              <a:rPr lang="en-US" sz="1050" b="1" dirty="0" smtClean="0">
                <a:cs typeface="Times New Roman" panose="02020603050405020304" pitchFamily="18" charset="0"/>
              </a:rPr>
              <a:t> </a:t>
            </a:r>
            <a:r>
              <a:rPr lang="en-US" sz="1050" b="1" dirty="0" err="1" smtClean="0">
                <a:cs typeface="Times New Roman" panose="02020603050405020304" pitchFamily="18" charset="0"/>
              </a:rPr>
              <a:t>được</a:t>
            </a:r>
            <a:r>
              <a:rPr lang="en-US" sz="1050" b="1" dirty="0" smtClean="0">
                <a:cs typeface="Times New Roman" panose="02020603050405020304" pitchFamily="18" charset="0"/>
              </a:rPr>
              <a:t> </a:t>
            </a:r>
            <a:r>
              <a:rPr lang="vi-VN" sz="1050" b="1" dirty="0" smtClean="0">
                <a:cs typeface="Times New Roman" panose="02020603050405020304" pitchFamily="18" charset="0"/>
              </a:rPr>
              <a:t>hoàn </a:t>
            </a:r>
            <a:r>
              <a:rPr lang="vi-VN" sz="1050" b="1" dirty="0">
                <a:cs typeface="Times New Roman" panose="02020603050405020304" pitchFamily="18" charset="0"/>
              </a:rPr>
              <a:t>thành</a:t>
            </a:r>
          </a:p>
          <a:p>
            <a:pPr>
              <a:buFont typeface="Arial"/>
              <a:buChar char="•"/>
            </a:pPr>
            <a:r>
              <a:rPr lang="vi-VN" sz="1050" b="1" dirty="0">
                <a:cs typeface="Times New Roman" panose="02020603050405020304" pitchFamily="18" charset="0"/>
              </a:rPr>
              <a:t>Xây dựng hệ thống ban đầu</a:t>
            </a:r>
            <a:endParaRPr lang="en-US" sz="1050" b="1" dirty="0" smtClean="0">
              <a:cs typeface="Times New Roman" panose="02020603050405020304" pitchFamily="18" charset="0"/>
            </a:endParaRPr>
          </a:p>
        </p:txBody>
      </p:sp>
      <p:sp>
        <p:nvSpPr>
          <p:cNvPr id="23" name="TextBox 22"/>
          <p:cNvSpPr txBox="1"/>
          <p:nvPr/>
        </p:nvSpPr>
        <p:spPr>
          <a:xfrm>
            <a:off x="2980481" y="2743200"/>
            <a:ext cx="1663698" cy="738664"/>
          </a:xfrm>
          <a:prstGeom prst="rect">
            <a:avLst/>
          </a:prstGeom>
          <a:noFill/>
        </p:spPr>
        <p:txBody>
          <a:bodyPr wrap="square" rtlCol="0">
            <a:spAutoFit/>
          </a:bodyPr>
          <a:lstStyle/>
          <a:p>
            <a:pPr>
              <a:buFont typeface="Arial"/>
              <a:buChar char="•"/>
            </a:pPr>
            <a:r>
              <a:rPr lang="vi-VN" sz="1050" b="1" dirty="0">
                <a:cs typeface="Times New Roman" panose="02020603050405020304" pitchFamily="18" charset="0"/>
              </a:rPr>
              <a:t>Xây dựng hệ thống</a:t>
            </a:r>
          </a:p>
          <a:p>
            <a:pPr>
              <a:buFont typeface="Arial"/>
              <a:buChar char="•"/>
            </a:pPr>
            <a:r>
              <a:rPr lang="vi-VN" sz="1050" b="1" dirty="0">
                <a:cs typeface="Times New Roman" panose="02020603050405020304" pitchFamily="18" charset="0"/>
              </a:rPr>
              <a:t>Giao diện đã hoàn tất</a:t>
            </a:r>
          </a:p>
          <a:p>
            <a:pPr>
              <a:buFont typeface="Arial"/>
              <a:buChar char="•"/>
            </a:pPr>
            <a:r>
              <a:rPr lang="vi-VN" sz="1050" b="1" dirty="0">
                <a:cs typeface="Times New Roman" panose="02020603050405020304" pitchFamily="18" charset="0"/>
              </a:rPr>
              <a:t>Cơ sở hạ tầng đã hoàn thành</a:t>
            </a:r>
            <a:endParaRPr lang="en-US" sz="1050" b="1" dirty="0" smtClean="0">
              <a:cs typeface="Times New Roman" panose="02020603050405020304" pitchFamily="18" charset="0"/>
            </a:endParaRPr>
          </a:p>
        </p:txBody>
      </p:sp>
      <p:sp>
        <p:nvSpPr>
          <p:cNvPr id="25" name="TextBox 24"/>
          <p:cNvSpPr txBox="1"/>
          <p:nvPr/>
        </p:nvSpPr>
        <p:spPr>
          <a:xfrm>
            <a:off x="-6289" y="2743200"/>
            <a:ext cx="1663698" cy="1615827"/>
          </a:xfrm>
          <a:prstGeom prst="rect">
            <a:avLst/>
          </a:prstGeom>
          <a:noFill/>
        </p:spPr>
        <p:txBody>
          <a:bodyPr wrap="square" rtlCol="0">
            <a:spAutoFit/>
          </a:bodyPr>
          <a:lstStyle/>
          <a:p>
            <a:pPr>
              <a:buFont typeface="Arial"/>
              <a:buChar char="•"/>
            </a:pPr>
            <a:r>
              <a:rPr lang="vi-VN" sz="1100" b="1" dirty="0">
                <a:cs typeface="Times New Roman" panose="02020603050405020304" pitchFamily="18" charset="0"/>
              </a:rPr>
              <a:t>Cơ cấu tổ chức tại chỗ</a:t>
            </a:r>
          </a:p>
          <a:p>
            <a:pPr>
              <a:buFont typeface="Arial"/>
              <a:buChar char="•"/>
            </a:pPr>
            <a:r>
              <a:rPr lang="vi-VN" sz="1100" b="1" dirty="0">
                <a:cs typeface="Times New Roman" panose="02020603050405020304" pitchFamily="18" charset="0"/>
              </a:rPr>
              <a:t>Người bán đã chọn</a:t>
            </a:r>
          </a:p>
          <a:p>
            <a:pPr>
              <a:buFont typeface="Arial"/>
              <a:buChar char="•"/>
            </a:pPr>
            <a:r>
              <a:rPr lang="vi-VN" sz="1100" b="1" dirty="0">
                <a:cs typeface="Times New Roman" panose="02020603050405020304" pitchFamily="18" charset="0"/>
              </a:rPr>
              <a:t>Phần cứng được chọn</a:t>
            </a:r>
          </a:p>
          <a:p>
            <a:pPr>
              <a:buFont typeface="Arial"/>
              <a:buChar char="•"/>
            </a:pPr>
            <a:r>
              <a:rPr lang="vi-VN" sz="1100" b="1" dirty="0">
                <a:cs typeface="Times New Roman" panose="02020603050405020304" pitchFamily="18" charset="0"/>
              </a:rPr>
              <a:t>Giao diện được xác định</a:t>
            </a:r>
          </a:p>
          <a:p>
            <a:pPr>
              <a:buFont typeface="Arial"/>
              <a:buChar char="•"/>
            </a:pPr>
            <a:r>
              <a:rPr lang="vi-VN" sz="1100" b="1" dirty="0">
                <a:cs typeface="Times New Roman" panose="02020603050405020304" pitchFamily="18" charset="0"/>
              </a:rPr>
              <a:t>Các quá trình ban đầu được xác định</a:t>
            </a:r>
            <a:endParaRPr lang="en-US" sz="1050" b="1" dirty="0" smtClean="0">
              <a:cs typeface="Times New Roman" panose="02020603050405020304" pitchFamily="18" charset="0"/>
            </a:endParaRPr>
          </a:p>
        </p:txBody>
      </p:sp>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818"/>
            <a:ext cx="8229600" cy="1143000"/>
          </a:xfrm>
        </p:spPr>
        <p:txBody>
          <a:bodyPr>
            <a:normAutofit/>
          </a:bodyPr>
          <a:lstStyle/>
          <a:p>
            <a:r>
              <a:rPr lang="en-US" dirty="0" err="1">
                <a:latin typeface="Arial" panose="020B0604020202020204" pitchFamily="34" charset="0"/>
                <a:cs typeface="Arial" panose="020B0604020202020204" pitchFamily="34" charset="0"/>
              </a:rPr>
              <a:t>Kế</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hoạch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a:t>
            </a:r>
            <a:r>
              <a:rPr lang="en-US" dirty="0" err="1" smtClean="0">
                <a:latin typeface="Arial" panose="020B0604020202020204" pitchFamily="34" charset="0"/>
                <a:cs typeface="Arial" panose="020B0604020202020204" pitchFamily="34" charset="0"/>
              </a:rPr>
              <a:t>hực</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hiện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và</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a:t>
            </a:r>
            <a:r>
              <a:rPr lang="en-US" dirty="0" err="1" smtClean="0">
                <a:latin typeface="Arial" panose="020B0604020202020204" pitchFamily="34" charset="0"/>
                <a:cs typeface="Arial" panose="020B0604020202020204" pitchFamily="34" charset="0"/>
              </a:rPr>
              <a:t>ấu</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trúc</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65100" y="1127182"/>
            <a:ext cx="8352364" cy="4525963"/>
          </a:xfrm>
        </p:spPr>
        <p:txBody>
          <a:bodyPr>
            <a:normAutofit lnSpcReduction="10000"/>
          </a:bodyPr>
          <a:lstStyle/>
          <a:p>
            <a:pPr lvl="1">
              <a:buFont typeface="Arial"/>
              <a:buChar char="•"/>
            </a:pPr>
            <a:r>
              <a:rPr lang="vi-VN" sz="2400" b="1" dirty="0">
                <a:latin typeface="Arial" panose="020B0604020202020204" pitchFamily="34" charset="0"/>
                <a:cs typeface="Arial" panose="020B0604020202020204" pitchFamily="34" charset="0"/>
              </a:rPr>
              <a:t>Xác định </a:t>
            </a:r>
            <a:r>
              <a:rPr lang="en-US" sz="2400" b="1" dirty="0" err="1" smtClean="0">
                <a:latin typeface="Arial" panose="020B0604020202020204" pitchFamily="34" charset="0"/>
                <a:cs typeface="Arial" panose="020B0604020202020204" pitchFamily="34" charset="0"/>
              </a:rPr>
              <a:t>những</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nhà</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điều</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hành</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cấp</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cao</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về</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hoạt</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động</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công</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nghệ</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thông</a:t>
            </a:r>
            <a:r>
              <a:rPr lang="en-US" sz="2400" b="1" dirty="0" smtClean="0">
                <a:latin typeface="Arial" panose="020B0604020202020204" pitchFamily="34" charset="0"/>
                <a:cs typeface="Arial" panose="020B0604020202020204" pitchFamily="34" charset="0"/>
              </a:rPr>
              <a:t> tin </a:t>
            </a:r>
            <a:r>
              <a:rPr lang="vi-VN" sz="2400" b="1" dirty="0" smtClean="0">
                <a:latin typeface="Arial" panose="020B0604020202020204" pitchFamily="34" charset="0"/>
                <a:cs typeface="Arial" panose="020B0604020202020204" pitchFamily="34" charset="0"/>
              </a:rPr>
              <a:t>để </a:t>
            </a:r>
            <a:r>
              <a:rPr lang="vi-VN" sz="2400" b="1" dirty="0">
                <a:latin typeface="Arial" panose="020B0604020202020204" pitchFamily="34" charset="0"/>
                <a:cs typeface="Arial" panose="020B0604020202020204" pitchFamily="34" charset="0"/>
              </a:rPr>
              <a:t>làm những việc sau</a:t>
            </a:r>
            <a:r>
              <a:rPr lang="vi-VN" sz="2400" b="1" dirty="0" smtClean="0">
                <a:latin typeface="Arial" panose="020B0604020202020204" pitchFamily="34" charset="0"/>
                <a:cs typeface="Arial" panose="020B0604020202020204" pitchFamily="34" charset="0"/>
              </a:rPr>
              <a:t>:</a:t>
            </a:r>
            <a:endParaRPr lang="en-US" sz="2400" b="1" dirty="0" smtClean="0">
              <a:latin typeface="Arial" panose="020B0604020202020204" pitchFamily="34" charset="0"/>
              <a:cs typeface="Arial" panose="020B0604020202020204" pitchFamily="34" charset="0"/>
            </a:endParaRPr>
          </a:p>
          <a:p>
            <a:pPr lvl="2"/>
            <a:endParaRPr lang="en-US" sz="2000" dirty="0" smtClean="0">
              <a:latin typeface="Arial" panose="020B0604020202020204" pitchFamily="34" charset="0"/>
              <a:cs typeface="Arial" panose="020B0604020202020204" pitchFamily="34" charset="0"/>
            </a:endParaRPr>
          </a:p>
          <a:p>
            <a:pPr lvl="2"/>
            <a:r>
              <a:rPr lang="vi-VN" sz="2000" dirty="0" smtClean="0">
                <a:latin typeface="Arial" panose="020B0604020202020204" pitchFamily="34" charset="0"/>
                <a:cs typeface="Arial" panose="020B0604020202020204" pitchFamily="34" charset="0"/>
              </a:rPr>
              <a:t>Lựa chọn </a:t>
            </a:r>
            <a:r>
              <a:rPr lang="en-US" sz="2000" dirty="0">
                <a:latin typeface="Arial" panose="020B0604020202020204" pitchFamily="34" charset="0"/>
                <a:cs typeface="Arial" panose="020B0604020202020204" pitchFamily="34" charset="0"/>
              </a:rPr>
              <a:t>n</a:t>
            </a:r>
            <a:r>
              <a:rPr lang="vi-VN" sz="2000" dirty="0" smtClean="0">
                <a:latin typeface="Arial" panose="020B0604020202020204" pitchFamily="34" charset="0"/>
                <a:cs typeface="Arial" panose="020B0604020202020204" pitchFamily="34" charset="0"/>
              </a:rPr>
              <a:t>hà </a:t>
            </a:r>
            <a:r>
              <a:rPr lang="vi-VN" sz="2000" dirty="0">
                <a:latin typeface="Arial" panose="020B0604020202020204" pitchFamily="34" charset="0"/>
                <a:cs typeface="Arial" panose="020B0604020202020204" pitchFamily="34" charset="0"/>
              </a:rPr>
              <a:t>cung cấp, đàm phán và hợp </a:t>
            </a:r>
            <a:r>
              <a:rPr lang="vi-VN" sz="2000" dirty="0" smtClean="0">
                <a:latin typeface="Arial" panose="020B0604020202020204" pitchFamily="34" charset="0"/>
                <a:cs typeface="Arial" panose="020B0604020202020204" pitchFamily="34" charset="0"/>
              </a:rPr>
              <a:t>đồng</a:t>
            </a:r>
          </a:p>
          <a:p>
            <a:pPr lvl="2"/>
            <a:endParaRPr lang="vi-VN" sz="2000" dirty="0">
              <a:latin typeface="Arial" panose="020B0604020202020204" pitchFamily="34" charset="0"/>
              <a:cs typeface="Arial" panose="020B0604020202020204" pitchFamily="34" charset="0"/>
            </a:endParaRPr>
          </a:p>
          <a:p>
            <a:pPr lvl="2"/>
            <a:r>
              <a:rPr lang="vi-VN" sz="2000" dirty="0">
                <a:latin typeface="Arial" panose="020B0604020202020204" pitchFamily="34" charset="0"/>
                <a:cs typeface="Arial" panose="020B0604020202020204" pitchFamily="34" charset="0"/>
              </a:rPr>
              <a:t>Xây dựng kế hoạch </a:t>
            </a:r>
            <a:r>
              <a:rPr lang="en-US" sz="2000" dirty="0" err="1" smtClean="0">
                <a:latin typeface="Arial" panose="020B0604020202020204" pitchFamily="34" charset="0"/>
                <a:cs typeface="Arial" panose="020B0604020202020204" pitchFamily="34" charset="0"/>
              </a:rPr>
              <a:t>triển</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khai</a:t>
            </a:r>
            <a:endParaRPr lang="en-US" sz="2000" dirty="0" smtClean="0">
              <a:latin typeface="Arial" panose="020B0604020202020204" pitchFamily="34" charset="0"/>
              <a:cs typeface="Arial" panose="020B0604020202020204" pitchFamily="34" charset="0"/>
            </a:endParaRPr>
          </a:p>
          <a:p>
            <a:pPr lvl="2"/>
            <a:endParaRPr lang="vi-VN" sz="2000" dirty="0">
              <a:latin typeface="Arial" panose="020B0604020202020204" pitchFamily="34" charset="0"/>
              <a:cs typeface="Arial" panose="020B0604020202020204" pitchFamily="34" charset="0"/>
            </a:endParaRPr>
          </a:p>
          <a:p>
            <a:pPr lvl="2"/>
            <a:r>
              <a:rPr lang="vi-VN" sz="2000" dirty="0">
                <a:latin typeface="Arial" panose="020B0604020202020204" pitchFamily="34" charset="0"/>
                <a:cs typeface="Arial" panose="020B0604020202020204" pitchFamily="34" charset="0"/>
              </a:rPr>
              <a:t>Xác định nhu cầu thiết bị máy </a:t>
            </a:r>
            <a:r>
              <a:rPr lang="vi-VN" sz="2000" dirty="0" smtClean="0">
                <a:latin typeface="Arial" panose="020B0604020202020204" pitchFamily="34" charset="0"/>
                <a:cs typeface="Arial" panose="020B0604020202020204" pitchFamily="34" charset="0"/>
              </a:rPr>
              <a:t>tính</a:t>
            </a:r>
          </a:p>
          <a:p>
            <a:pPr lvl="2"/>
            <a:endParaRPr lang="vi-VN" sz="2000" dirty="0">
              <a:latin typeface="Arial" panose="020B0604020202020204" pitchFamily="34" charset="0"/>
              <a:cs typeface="Arial" panose="020B0604020202020204" pitchFamily="34" charset="0"/>
            </a:endParaRPr>
          </a:p>
          <a:p>
            <a:pPr lvl="2"/>
            <a:r>
              <a:rPr lang="vi-VN" sz="2000" dirty="0">
                <a:latin typeface="Arial" panose="020B0604020202020204" pitchFamily="34" charset="0"/>
                <a:cs typeface="Arial" panose="020B0604020202020204" pitchFamily="34" charset="0"/>
              </a:rPr>
              <a:t>Xác định 20 quy trình hàng đầu và xác định các phương thức hoạt động tốt </a:t>
            </a:r>
            <a:r>
              <a:rPr lang="vi-VN" sz="2000" dirty="0" smtClean="0">
                <a:latin typeface="Arial" panose="020B0604020202020204" pitchFamily="34" charset="0"/>
                <a:cs typeface="Arial" panose="020B0604020202020204" pitchFamily="34" charset="0"/>
              </a:rPr>
              <a:t>nhất</a:t>
            </a:r>
          </a:p>
          <a:p>
            <a:pPr lvl="2"/>
            <a:endParaRPr lang="vi-VN" sz="2000" dirty="0">
              <a:latin typeface="Arial" panose="020B0604020202020204" pitchFamily="34" charset="0"/>
              <a:cs typeface="Arial" panose="020B0604020202020204" pitchFamily="34" charset="0"/>
            </a:endParaRPr>
          </a:p>
          <a:p>
            <a:pPr lvl="2"/>
            <a:r>
              <a:rPr lang="vi-VN" sz="2000" dirty="0">
                <a:latin typeface="Arial" panose="020B0604020202020204" pitchFamily="34" charset="0"/>
                <a:cs typeface="Arial" panose="020B0604020202020204" pitchFamily="34" charset="0"/>
              </a:rPr>
              <a:t>Xác định và </a:t>
            </a:r>
            <a:r>
              <a:rPr lang="en-US" sz="2000" dirty="0" err="1" smtClean="0">
                <a:latin typeface="Arial" panose="020B0604020202020204" pitchFamily="34" charset="0"/>
                <a:cs typeface="Arial" panose="020B0604020202020204" pitchFamily="34" charset="0"/>
              </a:rPr>
              <a:t>đưa</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ra</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lộ</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trình</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cho</a:t>
            </a:r>
            <a:r>
              <a:rPr lang="en-US" sz="2000" dirty="0" smtClean="0">
                <a:latin typeface="Arial" panose="020B0604020202020204" pitchFamily="34" charset="0"/>
                <a:cs typeface="Arial" panose="020B0604020202020204" pitchFamily="34" charset="0"/>
              </a:rPr>
              <a:t> </a:t>
            </a:r>
            <a:r>
              <a:rPr lang="vi-VN" sz="2000" dirty="0" smtClean="0">
                <a:latin typeface="Arial" panose="020B0604020202020204" pitchFamily="34" charset="0"/>
                <a:cs typeface="Arial" panose="020B0604020202020204" pitchFamily="34" charset="0"/>
              </a:rPr>
              <a:t>nhân </a:t>
            </a:r>
            <a:r>
              <a:rPr lang="vi-VN" sz="2000" dirty="0">
                <a:latin typeface="Arial" panose="020B0604020202020204" pitchFamily="34" charset="0"/>
                <a:cs typeface="Arial" panose="020B0604020202020204" pitchFamily="34" charset="0"/>
              </a:rPr>
              <a:t>sự CNTT và cơ sở hạ tầng (CIO và quản lý dự án cần thiết ngay lập tức)</a:t>
            </a:r>
            <a:endParaRPr lang="en-US" sz="2000" dirty="0" smtClean="0">
              <a:latin typeface="Arial" panose="020B0604020202020204" pitchFamily="34" charset="0"/>
              <a:cs typeface="Arial" panose="020B0604020202020204" pitchFamily="34" charset="0"/>
            </a:endParaRPr>
          </a:p>
          <a:p>
            <a:pPr lvl="1">
              <a:buNone/>
            </a:pPr>
            <a:endParaRPr lang="en-US" sz="1953" dirty="0" smtClean="0">
              <a:latin typeface="Arial" panose="020B0604020202020204" pitchFamily="34" charset="0"/>
              <a:cs typeface="Arial" panose="020B0604020202020204" pitchFamily="34" charset="0"/>
            </a:endParaRPr>
          </a:p>
          <a:p>
            <a:pPr lvl="1"/>
            <a:endParaRPr lang="en-US" sz="1953" dirty="0" smtClean="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11106" y="6356350"/>
            <a:ext cx="2895600" cy="365125"/>
          </a:xfrm>
        </p:spPr>
        <p:txBody>
          <a:bodyPr/>
          <a:lstStyle/>
          <a:p>
            <a:r>
              <a:rPr lang="en-US" dirty="0" smtClean="0">
                <a:latin typeface="Arial" panose="020B0604020202020204" pitchFamily="34" charset="0"/>
                <a:cs typeface="Arial" panose="020B0604020202020204" pitchFamily="34" charset="0"/>
              </a:rPr>
              <a:t>Global Health Services Network</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440CBA04-58DA-DA42-9DE4-C355645A8584}" type="slidenum">
              <a:rPr lang="en-US" smtClean="0">
                <a:latin typeface="Arial" panose="020B0604020202020204" pitchFamily="34" charset="0"/>
                <a:cs typeface="Arial" panose="020B0604020202020204" pitchFamily="34" charset="0"/>
              </a:rPr>
              <a:pPr/>
              <a:t>18</a:t>
            </a:fld>
            <a:endParaRPr lang="en-US">
              <a:latin typeface="Arial" panose="020B0604020202020204" pitchFamily="34" charset="0"/>
              <a:cs typeface="Arial" panose="020B0604020202020204" pitchFamily="34" charset="0"/>
            </a:endParaRPr>
          </a:p>
        </p:txBody>
      </p:sp>
      <p:pic>
        <p:nvPicPr>
          <p:cNvPr id="9"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8460" y="5713565"/>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660" y="5637365"/>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5331" y="5637365"/>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1832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extBox 1"/>
          <p:cNvSpPr txBox="1"/>
          <p:nvPr/>
        </p:nvSpPr>
        <p:spPr>
          <a:xfrm>
            <a:off x="499930" y="4909253"/>
            <a:ext cx="7899791" cy="1200329"/>
          </a:xfrm>
          <a:prstGeom prst="rect">
            <a:avLst/>
          </a:prstGeom>
          <a:noFill/>
        </p:spPr>
        <p:txBody>
          <a:bodyPr wrap="square" rtlCol="0">
            <a:spAutoFit/>
          </a:bodyPr>
          <a:lstStyle/>
          <a:p>
            <a:pPr marL="285750" indent="-285750">
              <a:buFont typeface="Arial"/>
              <a:buChar char="•"/>
            </a:pPr>
            <a:r>
              <a:rPr lang="en-US" dirty="0" err="1">
                <a:latin typeface="Arial" panose="020B0604020202020204" pitchFamily="34" charset="0"/>
                <a:ea typeface="Times New Roman" charset="0"/>
                <a:cs typeface="Arial" panose="020B0604020202020204" pitchFamily="34" charset="0"/>
              </a:rPr>
              <a:t>Tình</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trạng</a:t>
            </a:r>
            <a:r>
              <a:rPr lang="en-US" dirty="0">
                <a:latin typeface="Arial" panose="020B0604020202020204" pitchFamily="34" charset="0"/>
                <a:ea typeface="Times New Roman" charset="0"/>
                <a:cs typeface="Arial" panose="020B0604020202020204" pitchFamily="34" charset="0"/>
              </a:rPr>
              <a:t> CNTT </a:t>
            </a:r>
            <a:r>
              <a:rPr lang="en-US" dirty="0" err="1" smtClean="0">
                <a:latin typeface="Arial" panose="020B0604020202020204" pitchFamily="34" charset="0"/>
                <a:ea typeface="Times New Roman" charset="0"/>
                <a:cs typeface="Arial" panose="020B0604020202020204" pitchFamily="34" charset="0"/>
              </a:rPr>
              <a:t>hiện</a:t>
            </a:r>
            <a:r>
              <a:rPr lang="en-US" dirty="0" smtClean="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tại</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của</a:t>
            </a:r>
            <a:r>
              <a:rPr lang="en-US" dirty="0">
                <a:latin typeface="Arial" panose="020B0604020202020204" pitchFamily="34" charset="0"/>
                <a:ea typeface="Times New Roman" charset="0"/>
                <a:cs typeface="Arial" panose="020B0604020202020204" pitchFamily="34" charset="0"/>
              </a:rPr>
              <a:t> </a:t>
            </a:r>
            <a:r>
              <a:rPr lang="en-US" dirty="0" err="1" smtClean="0">
                <a:latin typeface="Arial" panose="020B0604020202020204" pitchFamily="34" charset="0"/>
                <a:ea typeface="Times New Roman" charset="0"/>
                <a:cs typeface="Arial" panose="020B0604020202020204" pitchFamily="34" charset="0"/>
              </a:rPr>
              <a:t>trong</a:t>
            </a:r>
            <a:r>
              <a:rPr lang="en-US" dirty="0" smtClean="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bệnh</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viện</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của</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bạn</a:t>
            </a:r>
            <a:r>
              <a:rPr lang="en-US" dirty="0">
                <a:latin typeface="Arial" panose="020B0604020202020204" pitchFamily="34" charset="0"/>
                <a:ea typeface="Times New Roman" charset="0"/>
                <a:cs typeface="Arial" panose="020B0604020202020204" pitchFamily="34" charset="0"/>
              </a:rPr>
              <a:t> </a:t>
            </a:r>
            <a:r>
              <a:rPr lang="vi-VN" dirty="0" smtClean="0">
                <a:latin typeface="Arial" panose="020B0604020202020204" pitchFamily="34" charset="0"/>
                <a:ea typeface="Times New Roman" charset="0"/>
                <a:cs typeface="Arial" panose="020B0604020202020204" pitchFamily="34" charset="0"/>
              </a:rPr>
              <a:t>như thế nào</a:t>
            </a:r>
            <a:r>
              <a:rPr lang="en-US" dirty="0" smtClean="0">
                <a:latin typeface="Arial" panose="020B0604020202020204" pitchFamily="34" charset="0"/>
                <a:ea typeface="Times New Roman" charset="0"/>
                <a:cs typeface="Arial" panose="020B0604020202020204" pitchFamily="34" charset="0"/>
              </a:rPr>
              <a:t>?</a:t>
            </a:r>
          </a:p>
          <a:p>
            <a:pPr marL="285750" indent="-285750">
              <a:buFont typeface="Arial"/>
              <a:buChar char="•"/>
            </a:pPr>
            <a:r>
              <a:rPr lang="en-US" dirty="0" err="1" smtClean="0">
                <a:latin typeface="Arial" panose="020B0604020202020204" pitchFamily="34" charset="0"/>
                <a:ea typeface="Times New Roman" charset="0"/>
                <a:cs typeface="Arial" panose="020B0604020202020204" pitchFamily="34" charset="0"/>
              </a:rPr>
              <a:t>Thế</a:t>
            </a:r>
            <a:r>
              <a:rPr lang="en-US" dirty="0" smtClean="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mạnh</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là</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gì</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Những</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điểm</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yếu</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là</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gì</a:t>
            </a:r>
            <a:r>
              <a:rPr lang="en-US" dirty="0" smtClean="0">
                <a:latin typeface="Arial" panose="020B0604020202020204" pitchFamily="34" charset="0"/>
                <a:ea typeface="Times New Roman" charset="0"/>
                <a:cs typeface="Arial" panose="020B0604020202020204" pitchFamily="34" charset="0"/>
              </a:rPr>
              <a:t>?</a:t>
            </a:r>
          </a:p>
          <a:p>
            <a:pPr marL="285750" indent="-285750">
              <a:buFont typeface="Arial"/>
              <a:buChar char="•"/>
            </a:pPr>
            <a:r>
              <a:rPr lang="en-US" dirty="0" err="1" smtClean="0">
                <a:latin typeface="Arial" panose="020B0604020202020204" pitchFamily="34" charset="0"/>
                <a:ea typeface="Times New Roman" charset="0"/>
                <a:cs typeface="Arial" panose="020B0604020202020204" pitchFamily="34" charset="0"/>
              </a:rPr>
              <a:t>Bạn</a:t>
            </a:r>
            <a:r>
              <a:rPr lang="en-US" dirty="0" smtClean="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cần</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dữ</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liệu</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gì</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để</a:t>
            </a:r>
            <a:r>
              <a:rPr lang="en-US" dirty="0">
                <a:latin typeface="Arial" panose="020B0604020202020204" pitchFamily="34" charset="0"/>
                <a:ea typeface="Times New Roman" charset="0"/>
                <a:cs typeface="Arial" panose="020B0604020202020204" pitchFamily="34" charset="0"/>
              </a:rPr>
              <a:t> </a:t>
            </a:r>
            <a:r>
              <a:rPr lang="vi-VN" dirty="0" smtClean="0">
                <a:latin typeface="Arial" panose="020B0604020202020204" pitchFamily="34" charset="0"/>
                <a:ea typeface="Times New Roman" charset="0"/>
                <a:cs typeface="Arial" panose="020B0604020202020204" pitchFamily="34" charset="0"/>
              </a:rPr>
              <a:t>cảnh </a:t>
            </a:r>
            <a:r>
              <a:rPr lang="en-US" dirty="0" err="1" smtClean="0">
                <a:latin typeface="Arial" panose="020B0604020202020204" pitchFamily="34" charset="0"/>
                <a:ea typeface="Times New Roman" charset="0"/>
                <a:cs typeface="Arial" panose="020B0604020202020204" pitchFamily="34" charset="0"/>
              </a:rPr>
              <a:t>báo</a:t>
            </a:r>
            <a:r>
              <a:rPr lang="en-US" dirty="0" smtClean="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tốt</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hơn</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cho</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hệ</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thống</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quản</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lý</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và</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lâm</a:t>
            </a:r>
            <a:r>
              <a:rPr lang="en-US" dirty="0">
                <a:latin typeface="Arial" panose="020B0604020202020204" pitchFamily="34" charset="0"/>
                <a:ea typeface="Times New Roman" charset="0"/>
                <a:cs typeface="Arial" panose="020B0604020202020204" pitchFamily="34" charset="0"/>
              </a:rPr>
              <a:t> </a:t>
            </a:r>
            <a:r>
              <a:rPr lang="en-US" dirty="0" err="1">
                <a:latin typeface="Arial" panose="020B0604020202020204" pitchFamily="34" charset="0"/>
                <a:ea typeface="Times New Roman" charset="0"/>
                <a:cs typeface="Arial" panose="020B0604020202020204" pitchFamily="34" charset="0"/>
              </a:rPr>
              <a:t>sàng</a:t>
            </a:r>
            <a:r>
              <a:rPr lang="en-US" dirty="0">
                <a:latin typeface="Arial" panose="020B0604020202020204" pitchFamily="34" charset="0"/>
                <a:ea typeface="Times New Roman" charset="0"/>
                <a:cs typeface="Arial" panose="020B0604020202020204" pitchFamily="34" charset="0"/>
              </a:rPr>
              <a:t>?</a:t>
            </a:r>
          </a:p>
        </p:txBody>
      </p:sp>
      <p:pic>
        <p:nvPicPr>
          <p:cNvPr id="3" name="Picture 2">
            <a:extLst>
              <a:ext uri="{FF2B5EF4-FFF2-40B4-BE49-F238E27FC236}">
                <a16:creationId xmlns="" xmlns:a16="http://schemas.microsoft.com/office/drawing/2014/main" id="{75E1866E-14FB-4FF8-99F4-6802063A4D97}"/>
              </a:ext>
            </a:extLst>
          </p:cNvPr>
          <p:cNvPicPr>
            <a:picLocks noChangeAspect="1"/>
          </p:cNvPicPr>
          <p:nvPr/>
        </p:nvPicPr>
        <p:blipFill>
          <a:blip r:embed="rId3"/>
          <a:stretch>
            <a:fillRect/>
          </a:stretch>
        </p:blipFill>
        <p:spPr>
          <a:xfrm>
            <a:off x="499930" y="324239"/>
            <a:ext cx="8134005" cy="3844225"/>
          </a:xfrm>
          <a:prstGeom prst="rect">
            <a:avLst/>
          </a:prstGeom>
        </p:spPr>
      </p:pic>
    </p:spTree>
    <p:extLst>
      <p:ext uri="{BB962C8B-B14F-4D97-AF65-F5344CB8AC3E}">
        <p14:creationId xmlns:p14="http://schemas.microsoft.com/office/powerpoint/2010/main" val="2042127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9000" r="-19000"/>
          </a:stretch>
        </a:blipFill>
        <a:effectLst/>
      </p:bgPr>
    </p:bg>
    <p:spTree>
      <p:nvGrpSpPr>
        <p:cNvPr id="1" name=""/>
        <p:cNvGrpSpPr/>
        <p:nvPr/>
      </p:nvGrpSpPr>
      <p:grpSpPr>
        <a:xfrm>
          <a:off x="0" y="0"/>
          <a:ext cx="0" cy="0"/>
          <a:chOff x="0" y="0"/>
          <a:chExt cx="0" cy="0"/>
        </a:xfrm>
      </p:grpSpPr>
      <p:sp>
        <p:nvSpPr>
          <p:cNvPr id="2" name="TextBox 1"/>
          <p:cNvSpPr txBox="1"/>
          <p:nvPr/>
        </p:nvSpPr>
        <p:spPr>
          <a:xfrm>
            <a:off x="0" y="157919"/>
            <a:ext cx="3974165" cy="707886"/>
          </a:xfrm>
          <a:prstGeom prst="rect">
            <a:avLst/>
          </a:prstGeom>
          <a:noFill/>
        </p:spPr>
        <p:txBody>
          <a:bodyPr wrap="none" rtlCol="0">
            <a:spAutoFit/>
          </a:bodyPr>
          <a:lstStyle/>
          <a:p>
            <a:r>
              <a:rPr lang="vi-VN" sz="4000" b="1" dirty="0" smtClean="0"/>
              <a:t>Các điểm chính</a:t>
            </a:r>
            <a:endParaRPr lang="en-US" sz="4000" b="1" dirty="0"/>
          </a:p>
        </p:txBody>
      </p:sp>
      <p:sp>
        <p:nvSpPr>
          <p:cNvPr id="6" name="Rectangle 5"/>
          <p:cNvSpPr/>
          <p:nvPr/>
        </p:nvSpPr>
        <p:spPr>
          <a:xfrm>
            <a:off x="0" y="910224"/>
            <a:ext cx="8917680" cy="5201424"/>
          </a:xfrm>
          <a:prstGeom prst="rect">
            <a:avLst/>
          </a:prstGeom>
        </p:spPr>
        <p:txBody>
          <a:bodyPr wrap="square">
            <a:spAutoFit/>
          </a:bodyPr>
          <a:lstStyle/>
          <a:p>
            <a:pPr marL="914400" lvl="1" indent="-457200">
              <a:buFont typeface="Arial"/>
              <a:buChar char="•"/>
            </a:pPr>
            <a:r>
              <a:rPr lang="en-US" sz="2600" dirty="0" err="1">
                <a:latin typeface="Arial" panose="020B0604020202020204" pitchFamily="34" charset="0"/>
                <a:ea typeface="Times New Roman" charset="0"/>
                <a:cs typeface="Arial" panose="020B0604020202020204" pitchFamily="34" charset="0"/>
              </a:rPr>
              <a:t>Lập</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kế</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hoạch</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và</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phát</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triển</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cơ</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sở</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hạ</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tầng</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để</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hỗ</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trợ</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tổ</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chức</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dữ</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liệu</a:t>
            </a:r>
            <a:r>
              <a:rPr lang="en-US" sz="2600" dirty="0" smtClean="0">
                <a:latin typeface="Arial" panose="020B0604020202020204" pitchFamily="34" charset="0"/>
                <a:ea typeface="Times New Roman" charset="0"/>
                <a:cs typeface="Arial" panose="020B0604020202020204" pitchFamily="34" charset="0"/>
              </a:rPr>
              <a:t>:</a:t>
            </a:r>
          </a:p>
          <a:p>
            <a:pPr marL="1371600" lvl="2" indent="-457200">
              <a:buFont typeface="Arial"/>
              <a:buChar char="•"/>
            </a:pPr>
            <a:r>
              <a:rPr lang="en-US" sz="2400" dirty="0" smtClean="0">
                <a:latin typeface="Arial" panose="020B0604020202020204" pitchFamily="34" charset="0"/>
                <a:ea typeface="Times New Roman" charset="0"/>
                <a:cs typeface="Arial" panose="020B0604020202020204" pitchFamily="34" charset="0"/>
              </a:rPr>
              <a:t>Cam </a:t>
            </a:r>
            <a:r>
              <a:rPr lang="en-US" sz="2400" dirty="0" err="1">
                <a:latin typeface="Arial" panose="020B0604020202020204" pitchFamily="34" charset="0"/>
                <a:ea typeface="Times New Roman" charset="0"/>
                <a:cs typeface="Arial" panose="020B0604020202020204" pitchFamily="34" charset="0"/>
              </a:rPr>
              <a:t>kết</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các</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nguồn</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lực</a:t>
            </a:r>
            <a:r>
              <a:rPr lang="en-US" sz="2400" dirty="0">
                <a:latin typeface="Arial" panose="020B0604020202020204" pitchFamily="34" charset="0"/>
                <a:ea typeface="Times New Roman" charset="0"/>
                <a:cs typeface="Arial" panose="020B0604020202020204" pitchFamily="34" charset="0"/>
              </a:rPr>
              <a:t> ban </a:t>
            </a:r>
            <a:r>
              <a:rPr lang="en-US" sz="2400" dirty="0" err="1">
                <a:latin typeface="Arial" panose="020B0604020202020204" pitchFamily="34" charset="0"/>
                <a:ea typeface="Times New Roman" charset="0"/>
                <a:cs typeface="Arial" panose="020B0604020202020204" pitchFamily="34" charset="0"/>
              </a:rPr>
              <a:t>đầu</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cho</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quy</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trình</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kinh</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doanh</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tình</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báo</a:t>
            </a:r>
            <a:r>
              <a:rPr lang="en-US" sz="2400" dirty="0">
                <a:latin typeface="Arial" panose="020B0604020202020204" pitchFamily="34" charset="0"/>
                <a:ea typeface="Times New Roman" charset="0"/>
                <a:cs typeface="Arial" panose="020B0604020202020204" pitchFamily="34" charset="0"/>
              </a:rPr>
              <a:t>, tin </a:t>
            </a:r>
            <a:r>
              <a:rPr lang="en-US" sz="2400" dirty="0" err="1" smtClean="0">
                <a:latin typeface="Arial" panose="020B0604020202020204" pitchFamily="34" charset="0"/>
                <a:ea typeface="Times New Roman" charset="0"/>
                <a:cs typeface="Arial" panose="020B0604020202020204" pitchFamily="34" charset="0"/>
              </a:rPr>
              <a:t>học</a:t>
            </a:r>
            <a:endParaRPr lang="en-US" sz="2400" dirty="0" smtClean="0">
              <a:latin typeface="Arial" panose="020B0604020202020204" pitchFamily="34" charset="0"/>
              <a:ea typeface="Times New Roman" charset="0"/>
              <a:cs typeface="Arial" panose="020B0604020202020204" pitchFamily="34" charset="0"/>
            </a:endParaRPr>
          </a:p>
          <a:p>
            <a:pPr marL="1371600" lvl="2" indent="-457200">
              <a:buFont typeface="Arial"/>
              <a:buChar char="•"/>
            </a:pPr>
            <a:r>
              <a:rPr lang="en-US" sz="2400" dirty="0" err="1" smtClean="0">
                <a:latin typeface="Arial" panose="020B0604020202020204" pitchFamily="34" charset="0"/>
                <a:ea typeface="Times New Roman" charset="0"/>
                <a:cs typeface="Arial" panose="020B0604020202020204" pitchFamily="34" charset="0"/>
              </a:rPr>
              <a:t>Phát</a:t>
            </a:r>
            <a:r>
              <a:rPr lang="en-US" sz="2400" dirty="0" smtClean="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triển</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các</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chức</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năng</a:t>
            </a:r>
            <a:r>
              <a:rPr lang="en-US" sz="2400" dirty="0">
                <a:latin typeface="Arial" panose="020B0604020202020204" pitchFamily="34" charset="0"/>
                <a:ea typeface="Times New Roman" charset="0"/>
                <a:cs typeface="Arial" panose="020B0604020202020204" pitchFamily="34" charset="0"/>
              </a:rPr>
              <a:t> </a:t>
            </a:r>
            <a:r>
              <a:rPr lang="en-US" sz="2400" dirty="0" err="1">
                <a:latin typeface="Arial" panose="020B0604020202020204" pitchFamily="34" charset="0"/>
                <a:ea typeface="Times New Roman" charset="0"/>
                <a:cs typeface="Arial" panose="020B0604020202020204" pitchFamily="34" charset="0"/>
              </a:rPr>
              <a:t>thông</a:t>
            </a:r>
            <a:r>
              <a:rPr lang="en-US" sz="2400" dirty="0">
                <a:latin typeface="Arial" panose="020B0604020202020204" pitchFamily="34" charset="0"/>
                <a:ea typeface="Times New Roman" charset="0"/>
                <a:cs typeface="Arial" panose="020B0604020202020204" pitchFamily="34" charset="0"/>
              </a:rPr>
              <a:t> qua </a:t>
            </a:r>
            <a:r>
              <a:rPr lang="en-US" sz="2400" dirty="0" err="1">
                <a:latin typeface="Arial" panose="020B0604020202020204" pitchFamily="34" charset="0"/>
                <a:ea typeface="Times New Roman" charset="0"/>
                <a:cs typeface="Arial" panose="020B0604020202020204" pitchFamily="34" charset="0"/>
              </a:rPr>
              <a:t>thời</a:t>
            </a:r>
            <a:r>
              <a:rPr lang="en-US" sz="2400" dirty="0">
                <a:latin typeface="Arial" panose="020B0604020202020204" pitchFamily="34" charset="0"/>
                <a:ea typeface="Times New Roman" charset="0"/>
                <a:cs typeface="Arial" panose="020B0604020202020204" pitchFamily="34" charset="0"/>
              </a:rPr>
              <a:t> </a:t>
            </a:r>
            <a:r>
              <a:rPr lang="en-US" sz="2400" dirty="0" err="1" smtClean="0">
                <a:latin typeface="Arial" panose="020B0604020202020204" pitchFamily="34" charset="0"/>
                <a:ea typeface="Times New Roman" charset="0"/>
                <a:cs typeface="Arial" panose="020B0604020202020204" pitchFamily="34" charset="0"/>
              </a:rPr>
              <a:t>gian</a:t>
            </a:r>
            <a:endParaRPr lang="en-US" sz="2400" dirty="0" smtClean="0">
              <a:latin typeface="Arial" panose="020B0604020202020204" pitchFamily="34" charset="0"/>
              <a:ea typeface="Times New Roman" charset="0"/>
              <a:cs typeface="Arial" panose="020B0604020202020204" pitchFamily="34" charset="0"/>
            </a:endParaRPr>
          </a:p>
          <a:p>
            <a:pPr marL="1371600" lvl="2" indent="-457200">
              <a:buFont typeface="Arial"/>
              <a:buChar char="•"/>
            </a:pPr>
            <a:endParaRPr lang="en-US" sz="2600" dirty="0" smtClean="0">
              <a:latin typeface="Arial" panose="020B0604020202020204" pitchFamily="34" charset="0"/>
              <a:ea typeface="Times New Roman" charset="0"/>
              <a:cs typeface="Arial" panose="020B0604020202020204" pitchFamily="34" charset="0"/>
            </a:endParaRPr>
          </a:p>
          <a:p>
            <a:pPr marL="914400" lvl="1" indent="-457200">
              <a:buFont typeface="Arial"/>
              <a:buChar char="•"/>
            </a:pPr>
            <a:r>
              <a:rPr lang="en-US" sz="2600" dirty="0" err="1" smtClean="0">
                <a:latin typeface="Arial" panose="020B0604020202020204" pitchFamily="34" charset="0"/>
                <a:ea typeface="Times New Roman" charset="0"/>
                <a:cs typeface="Arial" panose="020B0604020202020204" pitchFamily="34" charset="0"/>
              </a:rPr>
              <a:t>Xây</a:t>
            </a:r>
            <a:r>
              <a:rPr lang="en-US" sz="2600" dirty="0" smtClean="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dựng</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bảng</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điều</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khiển</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cụ</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thể</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tập</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trung</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vào</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trình</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điều</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khiển</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kết</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quả</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chính</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kết</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quả</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hiệu</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quả</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cải</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tiến</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lâm</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sàng</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vv</a:t>
            </a:r>
            <a:r>
              <a:rPr lang="en-US" sz="2600" dirty="0" smtClean="0">
                <a:latin typeface="Arial" panose="020B0604020202020204" pitchFamily="34" charset="0"/>
                <a:ea typeface="Times New Roman" charset="0"/>
                <a:cs typeface="Arial" panose="020B0604020202020204" pitchFamily="34" charset="0"/>
              </a:rPr>
              <a:t>)</a:t>
            </a:r>
          </a:p>
          <a:p>
            <a:pPr marL="914400" lvl="1" indent="-457200">
              <a:buFont typeface="Arial"/>
              <a:buChar char="•"/>
            </a:pPr>
            <a:endParaRPr lang="en-US" sz="2600" dirty="0">
              <a:latin typeface="Arial" panose="020B0604020202020204" pitchFamily="34" charset="0"/>
              <a:ea typeface="Times New Roman" charset="0"/>
              <a:cs typeface="Arial" panose="020B0604020202020204" pitchFamily="34" charset="0"/>
            </a:endParaRPr>
          </a:p>
          <a:p>
            <a:pPr marL="914400" lvl="1" indent="-457200">
              <a:buFont typeface="Arial"/>
              <a:buChar char="•"/>
            </a:pPr>
            <a:r>
              <a:rPr lang="en-US" sz="2600" dirty="0" err="1" smtClean="0">
                <a:latin typeface="Arial" panose="020B0604020202020204" pitchFamily="34" charset="0"/>
                <a:ea typeface="Times New Roman" charset="0"/>
                <a:cs typeface="Arial" panose="020B0604020202020204" pitchFamily="34" charset="0"/>
              </a:rPr>
              <a:t>Đánh</a:t>
            </a:r>
            <a:r>
              <a:rPr lang="en-US" sz="2600" dirty="0" smtClean="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giá</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mối</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quan</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hệ</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đối</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tác</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về</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tình</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báo</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kinh</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doanh</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công</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cụ</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phân</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tích</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khái</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niệm</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và</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khả</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năng</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nghiên</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cứu</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trong</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tương</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lai</a:t>
            </a:r>
            <a:r>
              <a:rPr lang="en-US" sz="2600" dirty="0">
                <a:latin typeface="Arial" panose="020B0604020202020204" pitchFamily="34" charset="0"/>
                <a:ea typeface="Times New Roman" charset="0"/>
                <a:cs typeface="Arial" panose="020B0604020202020204" pitchFamily="34" charset="0"/>
              </a:rPr>
              <a:t>.</a:t>
            </a:r>
          </a:p>
        </p:txBody>
      </p:sp>
      <p:pic>
        <p:nvPicPr>
          <p:cNvPr id="4"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8460" y="6248400"/>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660" y="6172200"/>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65331" y="6172200"/>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694586"/>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Theme1" id="{47B4A3AF-B22C-EE4F-8247-75F646D3FE36}" vid="{C32419CB-5D53-5A45-8D95-3C2CEDB857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Theme1</Template>
  <TotalTime>4218</TotalTime>
  <Words>1729</Words>
  <Application>Microsoft Office PowerPoint</Application>
  <PresentationFormat>On-screen Show (4:3)</PresentationFormat>
  <Paragraphs>259</Paragraphs>
  <Slides>20</Slides>
  <Notes>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Theme1</vt:lpstr>
      <vt:lpstr>Hệ thống quản lý thông tin </vt:lpstr>
      <vt:lpstr>Hệ thống quản lý thông tin là gì</vt:lpstr>
      <vt:lpstr>Mục đích và nhiệm vụ của hệ thống và quy trình CNTT</vt:lpstr>
      <vt:lpstr>Các nhu cầu công nghệ thông tin ưu tiên cao</vt:lpstr>
      <vt:lpstr>Tiêu chí lựa chọn nhà cung cấp mẫu</vt:lpstr>
      <vt:lpstr>Các cân nhắc kế hoạch thực hiện</vt:lpstr>
      <vt:lpstr>Sự cân nhắc chiến lược</vt:lpstr>
      <vt:lpstr>Cơ hội chiến lược</vt:lpstr>
      <vt:lpstr>Các đề xuất chiến lược</vt:lpstr>
      <vt:lpstr>Nghiên cứu nhà cung cấp</vt:lpstr>
      <vt:lpstr>Đàm phán nhà cung cấp</vt:lpstr>
      <vt:lpstr>Các cân nhắc bổ sung</vt:lpstr>
      <vt:lpstr>PowerPoint Presentation</vt:lpstr>
      <vt:lpstr>Phát triển một tổ chức điều khiển bằng dữ liệu</vt:lpstr>
      <vt:lpstr>Báo cáo phân tích</vt:lpstr>
      <vt:lpstr>Các khuyến nghị</vt:lpstr>
      <vt:lpstr>Kế hoạch thực hiện cấp cao ban đầu</vt:lpstr>
      <vt:lpstr>Kế hoạch thực hiện và cấu trúc</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Hospital Operations Presentation</dc:title>
  <dc:creator>Claude Lauderbach</dc:creator>
  <cp:lastModifiedBy>admin</cp:lastModifiedBy>
  <cp:revision>119</cp:revision>
  <cp:lastPrinted>2015-06-23T18:10:47Z</cp:lastPrinted>
  <dcterms:created xsi:type="dcterms:W3CDTF">2015-08-30T06:45:21Z</dcterms:created>
  <dcterms:modified xsi:type="dcterms:W3CDTF">2017-08-25T06:47:49Z</dcterms:modified>
</cp:coreProperties>
</file>